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Lst>
  <p:notesMasterIdLst>
    <p:notesMasterId r:id="rId29"/>
  </p:notesMasterIdLst>
  <p:sldIdLst>
    <p:sldId id="263" r:id="rId2"/>
    <p:sldId id="264" r:id="rId3"/>
    <p:sldId id="265" r:id="rId4"/>
    <p:sldId id="266" r:id="rId5"/>
    <p:sldId id="267" r:id="rId6"/>
    <p:sldId id="281" r:id="rId7"/>
    <p:sldId id="272" r:id="rId8"/>
    <p:sldId id="269" r:id="rId9"/>
    <p:sldId id="288" r:id="rId10"/>
    <p:sldId id="283" r:id="rId11"/>
    <p:sldId id="287" r:id="rId12"/>
    <p:sldId id="286" r:id="rId13"/>
    <p:sldId id="285" r:id="rId14"/>
    <p:sldId id="284" r:id="rId15"/>
    <p:sldId id="282" r:id="rId16"/>
    <p:sldId id="274" r:id="rId17"/>
    <p:sldId id="273" r:id="rId18"/>
    <p:sldId id="289" r:id="rId19"/>
    <p:sldId id="290" r:id="rId20"/>
    <p:sldId id="291" r:id="rId21"/>
    <p:sldId id="270" r:id="rId22"/>
    <p:sldId id="280" r:id="rId23"/>
    <p:sldId id="277" r:id="rId24"/>
    <p:sldId id="276" r:id="rId25"/>
    <p:sldId id="275" r:id="rId26"/>
    <p:sldId id="292" r:id="rId27"/>
    <p:sldId id="27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DE"/>
    <a:srgbClr val="131418"/>
    <a:srgbClr val="F0BE54"/>
    <a:srgbClr val="2983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p:restoredTop sz="92380"/>
  </p:normalViewPr>
  <p:slideViewPr>
    <p:cSldViewPr snapToGrid="0" snapToObjects="1">
      <p:cViewPr varScale="1">
        <p:scale>
          <a:sx n="121" d="100"/>
          <a:sy n="121" d="100"/>
        </p:scale>
        <p:origin x="77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CA082-9E26-6648-886B-E34EEBA95B50}" type="datetimeFigureOut">
              <a:rPr lang="en-US" smtClean="0"/>
              <a:t>2/26/18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71C03-32FE-9E4B-A593-360DDE611105}" type="slidenum">
              <a:rPr lang="en-US" smtClean="0"/>
              <a:t>‹#›</a:t>
            </a:fld>
            <a:endParaRPr lang="en-US"/>
          </a:p>
        </p:txBody>
      </p:sp>
    </p:spTree>
    <p:extLst>
      <p:ext uri="{BB962C8B-B14F-4D97-AF65-F5344CB8AC3E}">
        <p14:creationId xmlns:p14="http://schemas.microsoft.com/office/powerpoint/2010/main" val="108829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a:t>
            </a:fld>
            <a:endParaRPr lang="en-US"/>
          </a:p>
        </p:txBody>
      </p:sp>
    </p:spTree>
    <p:extLst>
      <p:ext uri="{BB962C8B-B14F-4D97-AF65-F5344CB8AC3E}">
        <p14:creationId xmlns:p14="http://schemas.microsoft.com/office/powerpoint/2010/main" val="1002419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131418"/>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29838A"/>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0" y="0"/>
            <a:ext cx="12188825" cy="628444"/>
            <a:chOff x="0" y="0"/>
            <a:chExt cx="12188825" cy="628444"/>
          </a:xfrm>
        </p:grpSpPr>
        <p:sp>
          <p:nvSpPr>
            <p:cNvPr id="10" name="Rectangle 9"/>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4912" y="42988"/>
              <a:ext cx="490887" cy="517068"/>
            </a:xfrm>
            <a:prstGeom prst="rect">
              <a:avLst/>
            </a:prstGeom>
          </p:spPr>
        </p:pic>
        <p:sp>
          <p:nvSpPr>
            <p:cNvPr id="12" name="TextBox 11"/>
            <p:cNvSpPr txBox="1"/>
            <p:nvPr userDrawn="1"/>
          </p:nvSpPr>
          <p:spPr>
            <a:xfrm>
              <a:off x="9550399" y="23256"/>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141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972734"/>
            <a:ext cx="10058400" cy="4023360"/>
          </a:xfrm>
        </p:spPr>
        <p:txBody>
          <a:bodyPr vert="eaVert" lIns="45720" tIns="0" rIns="45720" bIns="0"/>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790560"/>
            <a:ext cx="2628900" cy="5381639"/>
          </a:xfrm>
        </p:spPr>
        <p:txBody>
          <a:bodyPr vert="eaVert"/>
          <a:lstStyle>
            <a:lvl1pPr>
              <a:defRPr>
                <a:solidFill>
                  <a:srgbClr val="13141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790560"/>
            <a:ext cx="7734300" cy="5381640"/>
          </a:xfrm>
        </p:spPr>
        <p:txBody>
          <a:bodyPr vert="eaVert" lIns="45720" tIns="0" rIns="45720" bIns="0"/>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grpSp>
        <p:nvGrpSpPr>
          <p:cNvPr id="9" name="Group 8"/>
          <p:cNvGrpSpPr/>
          <p:nvPr userDrawn="1"/>
        </p:nvGrpSpPr>
        <p:grpSpPr>
          <a:xfrm>
            <a:off x="0" y="0"/>
            <a:ext cx="12188825" cy="628444"/>
            <a:chOff x="0" y="0"/>
            <a:chExt cx="12188825" cy="628444"/>
          </a:xfrm>
        </p:grpSpPr>
        <p:sp>
          <p:nvSpPr>
            <p:cNvPr id="10" name="Rectangle 9"/>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7813" y="38741"/>
              <a:ext cx="490887" cy="517068"/>
            </a:xfrm>
            <a:prstGeom prst="rect">
              <a:avLst/>
            </a:prstGeom>
          </p:spPr>
        </p:pic>
        <p:sp>
          <p:nvSpPr>
            <p:cNvPr id="12" name="TextBox 11"/>
            <p:cNvSpPr txBox="1"/>
            <p:nvPr userDrawn="1"/>
          </p:nvSpPr>
          <p:spPr>
            <a:xfrm>
              <a:off x="9550399" y="17588"/>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3267"/>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1314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29838A"/>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0" y="0"/>
            <a:ext cx="12188825" cy="628444"/>
            <a:chOff x="0" y="0"/>
            <a:chExt cx="12188825" cy="628444"/>
          </a:xfrm>
        </p:grpSpPr>
        <p:sp>
          <p:nvSpPr>
            <p:cNvPr id="11" name="Rectangle 10"/>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270" y="42988"/>
              <a:ext cx="490887" cy="517068"/>
            </a:xfrm>
            <a:prstGeom prst="rect">
              <a:avLst/>
            </a:prstGeom>
          </p:spPr>
        </p:pic>
        <p:sp>
          <p:nvSpPr>
            <p:cNvPr id="13" name="TextBox 12"/>
            <p:cNvSpPr txBox="1"/>
            <p:nvPr userDrawn="1"/>
          </p:nvSpPr>
          <p:spPr>
            <a:xfrm>
              <a:off x="9526527" y="16128"/>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13141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2983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2983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2/26/18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10" name="Group 9"/>
          <p:cNvGrpSpPr/>
          <p:nvPr userDrawn="1"/>
        </p:nvGrpSpPr>
        <p:grpSpPr>
          <a:xfrm>
            <a:off x="0" y="0"/>
            <a:ext cx="12188825" cy="628444"/>
            <a:chOff x="0" y="0"/>
            <a:chExt cx="12188825" cy="628444"/>
          </a:xfrm>
        </p:grpSpPr>
        <p:sp>
          <p:nvSpPr>
            <p:cNvPr id="11" name="Rectangle 10"/>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4491" y="44077"/>
              <a:ext cx="490887" cy="517068"/>
            </a:xfrm>
            <a:prstGeom prst="rect">
              <a:avLst/>
            </a:prstGeom>
          </p:spPr>
        </p:pic>
        <p:sp>
          <p:nvSpPr>
            <p:cNvPr id="13" name="TextBox 12"/>
            <p:cNvSpPr txBox="1"/>
            <p:nvPr userDrawn="1"/>
          </p:nvSpPr>
          <p:spPr>
            <a:xfrm>
              <a:off x="9529978" y="22924"/>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8803" y="0"/>
            <a:ext cx="64008" cy="6858000"/>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2/26/18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145" y="4979084"/>
            <a:ext cx="12188825" cy="19050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29838A"/>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2/26/18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0"/>
            <a:ext cx="12188825" cy="628444"/>
            <a:chOff x="0" y="0"/>
            <a:chExt cx="12188825" cy="628444"/>
          </a:xfrm>
        </p:grpSpPr>
        <p:sp>
          <p:nvSpPr>
            <p:cNvPr id="12" name="Rectangle 11"/>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66723" y="42987"/>
              <a:ext cx="490887" cy="517068"/>
            </a:xfrm>
            <a:prstGeom prst="rect">
              <a:avLst/>
            </a:prstGeom>
          </p:spPr>
        </p:pic>
        <p:sp>
          <p:nvSpPr>
            <p:cNvPr id="14" name="TextBox 13"/>
            <p:cNvSpPr txBox="1"/>
            <p:nvPr userDrawn="1"/>
          </p:nvSpPr>
          <p:spPr>
            <a:xfrm>
              <a:off x="9537022" y="21834"/>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l" defTabSz="914400" rtl="0" eaLnBrk="1" latinLnBrk="0" hangingPunct="1">
        <a:lnSpc>
          <a:spcPct val="85000"/>
        </a:lnSpc>
        <a:spcBef>
          <a:spcPct val="0"/>
        </a:spcBef>
        <a:buNone/>
        <a:defRPr sz="4800" kern="1200" spc="-50" baseline="0">
          <a:solidFill>
            <a:srgbClr val="131418"/>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E3724"/>
        </a:buClr>
        <a:buSzPct val="100000"/>
        <a:buFont typeface="Calibri" panose="020F0502020204030204" pitchFamily="34" charset="0"/>
        <a:buChar char=" "/>
        <a:defRPr sz="2000" kern="1200">
          <a:solidFill>
            <a:srgbClr val="131418"/>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29838A"/>
        </a:buClr>
        <a:buFont typeface="Calibri" pitchFamily="34" charset="0"/>
        <a:buChar char="◦"/>
        <a:defRPr sz="1800" kern="1200">
          <a:solidFill>
            <a:srgbClr val="131418"/>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265938" cy="3566160"/>
          </a:xfrm>
        </p:spPr>
        <p:txBody>
          <a:bodyPr>
            <a:normAutofit/>
          </a:bodyPr>
          <a:lstStyle/>
          <a:p>
            <a:r>
              <a:rPr lang="en-US" sz="6600" dirty="0"/>
              <a:t>Instructional Framework: Starter</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0945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3041-637A-034E-80DC-2ADB57B49D37}"/>
              </a:ext>
            </a:extLst>
          </p:cNvPr>
          <p:cNvSpPr>
            <a:spLocks noGrp="1"/>
          </p:cNvSpPr>
          <p:nvPr>
            <p:ph type="title"/>
          </p:nvPr>
        </p:nvSpPr>
        <p:spPr/>
        <p:txBody>
          <a:bodyPr/>
          <a:lstStyle/>
          <a:p>
            <a:r>
              <a:rPr lang="en-US" dirty="0"/>
              <a:t>Focusing Activity</a:t>
            </a:r>
          </a:p>
        </p:txBody>
      </p:sp>
      <p:sp>
        <p:nvSpPr>
          <p:cNvPr id="3" name="Content Placeholder 2">
            <a:extLst>
              <a:ext uri="{FF2B5EF4-FFF2-40B4-BE49-F238E27FC236}">
                <a16:creationId xmlns:a16="http://schemas.microsoft.com/office/drawing/2014/main" id="{74B58C0F-91C7-E74F-A331-7B58DFF79455}"/>
              </a:ext>
            </a:extLst>
          </p:cNvPr>
          <p:cNvSpPr>
            <a:spLocks noGrp="1"/>
          </p:cNvSpPr>
          <p:nvPr>
            <p:ph idx="1"/>
          </p:nvPr>
        </p:nvSpPr>
        <p:spPr/>
        <p:txBody>
          <a:bodyPr>
            <a:normAutofit/>
          </a:bodyPr>
          <a:lstStyle/>
          <a:p>
            <a:r>
              <a:rPr lang="en-US" sz="2200" dirty="0"/>
              <a:t>3 to 5 questions of increasing complexity…</a:t>
            </a:r>
          </a:p>
          <a:p>
            <a:endParaRPr lang="en-US" sz="2200" dirty="0"/>
          </a:p>
          <a:p>
            <a:r>
              <a:rPr lang="en-US" sz="2200" dirty="0"/>
              <a:t>If you have questions for students to answer, instead of a writing prompt, it’s important that the questions show a progression of complexity (cognitive demand)</a:t>
            </a:r>
          </a:p>
          <a:p>
            <a:endParaRPr lang="en-US" sz="2200" dirty="0"/>
          </a:p>
          <a:p>
            <a:r>
              <a:rPr lang="en-US" sz="2200" dirty="0"/>
              <a:t>Examples of resources:</a:t>
            </a:r>
          </a:p>
          <a:p>
            <a:pPr lvl="1"/>
            <a:r>
              <a:rPr lang="en-US" sz="2200" dirty="0"/>
              <a:t>Webb’s Depth of Knowledge Charts</a:t>
            </a:r>
          </a:p>
          <a:p>
            <a:pPr lvl="1"/>
            <a:r>
              <a:rPr lang="en-US" sz="2200" dirty="0"/>
              <a:t>Costa’s Levels of Questions</a:t>
            </a:r>
          </a:p>
          <a:p>
            <a:pPr lvl="1"/>
            <a:r>
              <a:rPr lang="en-US" sz="2200" dirty="0"/>
              <a:t>Bloom’s Taxonomy</a:t>
            </a:r>
          </a:p>
        </p:txBody>
      </p:sp>
    </p:spTree>
    <p:extLst>
      <p:ext uri="{BB962C8B-B14F-4D97-AF65-F5344CB8AC3E}">
        <p14:creationId xmlns:p14="http://schemas.microsoft.com/office/powerpoint/2010/main" val="48508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037-633C-ED4D-9AB7-5555A8E06B1C}"/>
              </a:ext>
            </a:extLst>
          </p:cNvPr>
          <p:cNvSpPr>
            <a:spLocks noGrp="1"/>
          </p:cNvSpPr>
          <p:nvPr>
            <p:ph type="title"/>
          </p:nvPr>
        </p:nvSpPr>
        <p:spPr>
          <a:xfrm>
            <a:off x="1092560" y="189621"/>
            <a:ext cx="10058400" cy="1450757"/>
          </a:xfrm>
        </p:spPr>
        <p:txBody>
          <a:bodyPr/>
          <a:lstStyle/>
          <a:p>
            <a:r>
              <a:rPr lang="en-US" dirty="0"/>
              <a:t>Increasing Complexity of Questions</a:t>
            </a:r>
          </a:p>
        </p:txBody>
      </p:sp>
      <p:pic>
        <p:nvPicPr>
          <p:cNvPr id="5" name="Content Placeholder 4">
            <a:extLst>
              <a:ext uri="{FF2B5EF4-FFF2-40B4-BE49-F238E27FC236}">
                <a16:creationId xmlns:a16="http://schemas.microsoft.com/office/drawing/2014/main" id="{3E668830-CDBC-E343-8A03-AFC76FD430DE}"/>
              </a:ext>
            </a:extLst>
          </p:cNvPr>
          <p:cNvPicPr>
            <a:picLocks noGrp="1" noChangeAspect="1"/>
          </p:cNvPicPr>
          <p:nvPr>
            <p:ph idx="1"/>
          </p:nvPr>
        </p:nvPicPr>
        <p:blipFill>
          <a:blip r:embed="rId2"/>
          <a:stretch>
            <a:fillRect/>
          </a:stretch>
        </p:blipFill>
        <p:spPr>
          <a:xfrm>
            <a:off x="1785860" y="1842654"/>
            <a:ext cx="3368031" cy="4369237"/>
          </a:xfrm>
        </p:spPr>
      </p:pic>
      <p:pic>
        <p:nvPicPr>
          <p:cNvPr id="7" name="Picture 6">
            <a:extLst>
              <a:ext uri="{FF2B5EF4-FFF2-40B4-BE49-F238E27FC236}">
                <a16:creationId xmlns:a16="http://schemas.microsoft.com/office/drawing/2014/main" id="{05BAF0BF-0393-224A-9C0C-63817F97D1A7}"/>
              </a:ext>
            </a:extLst>
          </p:cNvPr>
          <p:cNvPicPr>
            <a:picLocks noChangeAspect="1"/>
          </p:cNvPicPr>
          <p:nvPr/>
        </p:nvPicPr>
        <p:blipFill>
          <a:blip r:embed="rId3"/>
          <a:stretch>
            <a:fillRect/>
          </a:stretch>
        </p:blipFill>
        <p:spPr>
          <a:xfrm>
            <a:off x="6121760" y="1842654"/>
            <a:ext cx="4863802" cy="4358640"/>
          </a:xfrm>
          <a:prstGeom prst="rect">
            <a:avLst/>
          </a:prstGeom>
        </p:spPr>
      </p:pic>
    </p:spTree>
    <p:extLst>
      <p:ext uri="{BB962C8B-B14F-4D97-AF65-F5344CB8AC3E}">
        <p14:creationId xmlns:p14="http://schemas.microsoft.com/office/powerpoint/2010/main" val="321873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E0C5-9F05-4E48-8DB1-11D65EDE541E}"/>
              </a:ext>
            </a:extLst>
          </p:cNvPr>
          <p:cNvSpPr>
            <a:spLocks noGrp="1"/>
          </p:cNvSpPr>
          <p:nvPr>
            <p:ph type="title"/>
          </p:nvPr>
        </p:nvSpPr>
        <p:spPr/>
        <p:txBody>
          <a:bodyPr/>
          <a:lstStyle/>
          <a:p>
            <a:r>
              <a:rPr lang="en-US" dirty="0"/>
              <a:t>Focusing Activities in Early Grades</a:t>
            </a:r>
          </a:p>
        </p:txBody>
      </p:sp>
      <p:sp>
        <p:nvSpPr>
          <p:cNvPr id="3" name="Content Placeholder 2">
            <a:extLst>
              <a:ext uri="{FF2B5EF4-FFF2-40B4-BE49-F238E27FC236}">
                <a16:creationId xmlns:a16="http://schemas.microsoft.com/office/drawing/2014/main" id="{96B1AFB2-1D28-C745-8864-7EDD2A054446}"/>
              </a:ext>
            </a:extLst>
          </p:cNvPr>
          <p:cNvSpPr>
            <a:spLocks noGrp="1"/>
          </p:cNvSpPr>
          <p:nvPr>
            <p:ph idx="1"/>
          </p:nvPr>
        </p:nvSpPr>
        <p:spPr/>
        <p:txBody>
          <a:bodyPr>
            <a:normAutofit lnSpcReduction="10000"/>
          </a:bodyPr>
          <a:lstStyle/>
          <a:p>
            <a:r>
              <a:rPr lang="en-US" dirty="0"/>
              <a:t>Although focusing activities are intended to be as independent as possible for students, teachers of early grades students will have to make determinations on what will work best for their classes.</a:t>
            </a:r>
          </a:p>
          <a:p>
            <a:pPr marL="0" indent="0">
              <a:buNone/>
            </a:pPr>
            <a:endParaRPr lang="en-US" dirty="0"/>
          </a:p>
          <a:p>
            <a:r>
              <a:rPr lang="en-US" dirty="0"/>
              <a:t>Ex:</a:t>
            </a:r>
          </a:p>
          <a:p>
            <a:r>
              <a:rPr lang="en-US" dirty="0"/>
              <a:t>Questions from the focusing activity might be stated orally by the teacher as students learn to read.</a:t>
            </a:r>
          </a:p>
          <a:p>
            <a:r>
              <a:rPr lang="en-US" dirty="0"/>
              <a:t>Students might be asked to think about the questions and then share with a partner or the teacher as students learn to write.</a:t>
            </a:r>
          </a:p>
          <a:p>
            <a:endParaRPr lang="en-US" dirty="0"/>
          </a:p>
          <a:p>
            <a:r>
              <a:rPr lang="en-US" dirty="0"/>
              <a:t>No pressure to do this perfectly as we get started!</a:t>
            </a:r>
          </a:p>
          <a:p>
            <a:endParaRPr lang="en-US" dirty="0"/>
          </a:p>
        </p:txBody>
      </p:sp>
    </p:spTree>
    <p:extLst>
      <p:ext uri="{BB962C8B-B14F-4D97-AF65-F5344CB8AC3E}">
        <p14:creationId xmlns:p14="http://schemas.microsoft.com/office/powerpoint/2010/main" val="42973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1656-78A2-F74E-9A2D-CD8132B57FC2}"/>
              </a:ext>
            </a:extLst>
          </p:cNvPr>
          <p:cNvSpPr>
            <a:spLocks noGrp="1"/>
          </p:cNvSpPr>
          <p:nvPr>
            <p:ph type="title"/>
          </p:nvPr>
        </p:nvSpPr>
        <p:spPr>
          <a:xfrm>
            <a:off x="1097280" y="286603"/>
            <a:ext cx="10734836" cy="1450757"/>
          </a:xfrm>
        </p:spPr>
        <p:txBody>
          <a:bodyPr>
            <a:normAutofit/>
          </a:bodyPr>
          <a:lstStyle/>
          <a:p>
            <a:r>
              <a:rPr lang="en-US" sz="4000" dirty="0"/>
              <a:t>Morning Work and Focusing Activities in Early Grades</a:t>
            </a:r>
          </a:p>
        </p:txBody>
      </p:sp>
      <p:sp>
        <p:nvSpPr>
          <p:cNvPr id="3" name="Content Placeholder 2">
            <a:extLst>
              <a:ext uri="{FF2B5EF4-FFF2-40B4-BE49-F238E27FC236}">
                <a16:creationId xmlns:a16="http://schemas.microsoft.com/office/drawing/2014/main" id="{211C7340-124A-A345-A296-CC71C4E09E52}"/>
              </a:ext>
            </a:extLst>
          </p:cNvPr>
          <p:cNvSpPr>
            <a:spLocks noGrp="1"/>
          </p:cNvSpPr>
          <p:nvPr>
            <p:ph idx="1"/>
          </p:nvPr>
        </p:nvSpPr>
        <p:spPr>
          <a:xfrm>
            <a:off x="1097280" y="1845734"/>
            <a:ext cx="10058400" cy="4301678"/>
          </a:xfrm>
        </p:spPr>
        <p:txBody>
          <a:bodyPr>
            <a:normAutofit fontScale="92500" lnSpcReduction="20000"/>
          </a:bodyPr>
          <a:lstStyle/>
          <a:p>
            <a:r>
              <a:rPr lang="en-US" dirty="0"/>
              <a:t>Focusing activities are designed to directly precede instruction on that subject.</a:t>
            </a:r>
          </a:p>
          <a:p>
            <a:r>
              <a:rPr lang="en-US" dirty="0"/>
              <a:t>“Morning work” can be spiral review, handwriting practice, or other isolated tasks that are independent from the main content of the day’s lesson.</a:t>
            </a:r>
          </a:p>
          <a:p>
            <a:r>
              <a:rPr lang="en-US" dirty="0"/>
              <a:t>For example, if students come to school and go directly from a classroom to intervention or an activity period, then they might complete “morning work” during or immediately after breakfast.</a:t>
            </a:r>
          </a:p>
          <a:p>
            <a:r>
              <a:rPr lang="en-US" dirty="0"/>
              <a:t>In this scenario, students wouldn’t complete a focusing activity until the time that immediately precedes the scheduled time for that subject.</a:t>
            </a:r>
          </a:p>
          <a:p>
            <a:r>
              <a:rPr lang="en-US" dirty="0"/>
              <a:t>Sample schedule:</a:t>
            </a:r>
          </a:p>
          <a:p>
            <a:pPr lvl="1"/>
            <a:r>
              <a:rPr lang="en-US" dirty="0"/>
              <a:t>8:15-8:30</a:t>
            </a:r>
          </a:p>
          <a:p>
            <a:pPr lvl="2"/>
            <a:r>
              <a:rPr lang="en-US" dirty="0"/>
              <a:t>Breakfast and Morning Work</a:t>
            </a:r>
          </a:p>
          <a:p>
            <a:pPr lvl="1"/>
            <a:r>
              <a:rPr lang="en-US" dirty="0"/>
              <a:t>8:30-9:10</a:t>
            </a:r>
          </a:p>
          <a:p>
            <a:pPr lvl="2"/>
            <a:r>
              <a:rPr lang="en-US" dirty="0"/>
              <a:t>Activity Period</a:t>
            </a:r>
          </a:p>
          <a:p>
            <a:pPr lvl="1"/>
            <a:r>
              <a:rPr lang="en-US" dirty="0"/>
              <a:t>9:10-10:40</a:t>
            </a:r>
          </a:p>
          <a:p>
            <a:pPr lvl="2"/>
            <a:r>
              <a:rPr lang="en-US" dirty="0"/>
              <a:t>ELA </a:t>
            </a:r>
          </a:p>
          <a:p>
            <a:pPr lvl="2"/>
            <a:r>
              <a:rPr lang="en-US" dirty="0"/>
              <a:t>The ELA focusing activity would take place at the beginning of this period of instruction</a:t>
            </a:r>
          </a:p>
          <a:p>
            <a:pPr lvl="2"/>
            <a:endParaRPr lang="en-US" dirty="0"/>
          </a:p>
        </p:txBody>
      </p:sp>
    </p:spTree>
    <p:extLst>
      <p:ext uri="{BB962C8B-B14F-4D97-AF65-F5344CB8AC3E}">
        <p14:creationId xmlns:p14="http://schemas.microsoft.com/office/powerpoint/2010/main" val="236701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F461-1333-604E-A5E7-610410BF7E06}"/>
              </a:ext>
            </a:extLst>
          </p:cNvPr>
          <p:cNvSpPr>
            <a:spLocks noGrp="1"/>
          </p:cNvSpPr>
          <p:nvPr>
            <p:ph type="title"/>
          </p:nvPr>
        </p:nvSpPr>
        <p:spPr>
          <a:xfrm>
            <a:off x="1097279" y="286603"/>
            <a:ext cx="10803775" cy="1450757"/>
          </a:xfrm>
        </p:spPr>
        <p:txBody>
          <a:bodyPr>
            <a:normAutofit/>
          </a:bodyPr>
          <a:lstStyle/>
          <a:p>
            <a:r>
              <a:rPr lang="en-US" sz="4000" dirty="0"/>
              <a:t>Morning Work and Focusing Activities in Early Grades</a:t>
            </a:r>
          </a:p>
        </p:txBody>
      </p:sp>
      <p:sp>
        <p:nvSpPr>
          <p:cNvPr id="3" name="Content Placeholder 2">
            <a:extLst>
              <a:ext uri="{FF2B5EF4-FFF2-40B4-BE49-F238E27FC236}">
                <a16:creationId xmlns:a16="http://schemas.microsoft.com/office/drawing/2014/main" id="{413477A5-64E4-AC47-910B-D17E1CA8E4BB}"/>
              </a:ext>
            </a:extLst>
          </p:cNvPr>
          <p:cNvSpPr>
            <a:spLocks noGrp="1"/>
          </p:cNvSpPr>
          <p:nvPr>
            <p:ph sz="half" idx="1"/>
          </p:nvPr>
        </p:nvSpPr>
        <p:spPr/>
        <p:txBody>
          <a:bodyPr/>
          <a:lstStyle/>
          <a:p>
            <a:pPr marL="0" indent="0" algn="ctr">
              <a:buNone/>
            </a:pPr>
            <a:r>
              <a:rPr lang="en-US" dirty="0"/>
              <a:t>Sample Morning Work in Kindergarten</a:t>
            </a:r>
          </a:p>
          <a:p>
            <a:pPr lvl="1"/>
            <a:endParaRPr lang="en-US" dirty="0"/>
          </a:p>
        </p:txBody>
      </p:sp>
      <p:sp>
        <p:nvSpPr>
          <p:cNvPr id="6" name="Content Placeholder 5">
            <a:extLst>
              <a:ext uri="{FF2B5EF4-FFF2-40B4-BE49-F238E27FC236}">
                <a16:creationId xmlns:a16="http://schemas.microsoft.com/office/drawing/2014/main" id="{D9AF4913-EAE0-0B44-90FA-ABAC4405F999}"/>
              </a:ext>
            </a:extLst>
          </p:cNvPr>
          <p:cNvSpPr>
            <a:spLocks noGrp="1"/>
          </p:cNvSpPr>
          <p:nvPr>
            <p:ph sz="half" idx="2"/>
          </p:nvPr>
        </p:nvSpPr>
        <p:spPr/>
        <p:txBody>
          <a:bodyPr/>
          <a:lstStyle/>
          <a:p>
            <a:pPr marL="0" indent="0">
              <a:buNone/>
            </a:pPr>
            <a:r>
              <a:rPr lang="en-US" dirty="0"/>
              <a:t> Sample Focusing Activity in Kindergarten (based on CKLA)</a:t>
            </a:r>
          </a:p>
        </p:txBody>
      </p:sp>
      <p:pic>
        <p:nvPicPr>
          <p:cNvPr id="5" name="Picture 4">
            <a:extLst>
              <a:ext uri="{FF2B5EF4-FFF2-40B4-BE49-F238E27FC236}">
                <a16:creationId xmlns:a16="http://schemas.microsoft.com/office/drawing/2014/main" id="{F81FA4D8-AC34-3D4F-B5D7-AE79EBEEA193}"/>
              </a:ext>
            </a:extLst>
          </p:cNvPr>
          <p:cNvPicPr>
            <a:picLocks noChangeAspect="1"/>
          </p:cNvPicPr>
          <p:nvPr/>
        </p:nvPicPr>
        <p:blipFill>
          <a:blip r:embed="rId2"/>
          <a:stretch>
            <a:fillRect/>
          </a:stretch>
        </p:blipFill>
        <p:spPr>
          <a:xfrm>
            <a:off x="1520470" y="2432334"/>
            <a:ext cx="4091377" cy="3062688"/>
          </a:xfrm>
          <a:prstGeom prst="rect">
            <a:avLst/>
          </a:prstGeom>
        </p:spPr>
      </p:pic>
      <p:pic>
        <p:nvPicPr>
          <p:cNvPr id="8" name="Picture 7">
            <a:extLst>
              <a:ext uri="{FF2B5EF4-FFF2-40B4-BE49-F238E27FC236}">
                <a16:creationId xmlns:a16="http://schemas.microsoft.com/office/drawing/2014/main" id="{EE3C8605-A334-744F-A910-D753C9E19BCF}"/>
              </a:ext>
            </a:extLst>
          </p:cNvPr>
          <p:cNvPicPr>
            <a:picLocks noChangeAspect="1"/>
          </p:cNvPicPr>
          <p:nvPr/>
        </p:nvPicPr>
        <p:blipFill rotWithShape="1">
          <a:blip r:embed="rId3"/>
          <a:srcRect l="3279" b="4163"/>
          <a:stretch/>
        </p:blipFill>
        <p:spPr>
          <a:xfrm>
            <a:off x="7121236" y="2432334"/>
            <a:ext cx="2784764" cy="3545136"/>
          </a:xfrm>
          <a:prstGeom prst="rect">
            <a:avLst/>
          </a:prstGeom>
        </p:spPr>
      </p:pic>
    </p:spTree>
    <p:extLst>
      <p:ext uri="{BB962C8B-B14F-4D97-AF65-F5344CB8AC3E}">
        <p14:creationId xmlns:p14="http://schemas.microsoft.com/office/powerpoint/2010/main" val="193873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FF3B-C571-8841-BECF-E53E16F644FC}"/>
              </a:ext>
            </a:extLst>
          </p:cNvPr>
          <p:cNvSpPr>
            <a:spLocks noGrp="1"/>
          </p:cNvSpPr>
          <p:nvPr>
            <p:ph type="title"/>
          </p:nvPr>
        </p:nvSpPr>
        <p:spPr/>
        <p:txBody>
          <a:bodyPr/>
          <a:lstStyle/>
          <a:p>
            <a:r>
              <a:rPr lang="en-US" dirty="0"/>
              <a:t>Examples of Focusing Activities</a:t>
            </a:r>
          </a:p>
        </p:txBody>
      </p:sp>
      <p:pic>
        <p:nvPicPr>
          <p:cNvPr id="5" name="Content Placeholder 4">
            <a:extLst>
              <a:ext uri="{FF2B5EF4-FFF2-40B4-BE49-F238E27FC236}">
                <a16:creationId xmlns:a16="http://schemas.microsoft.com/office/drawing/2014/main" id="{93D31007-8D0B-5B49-95B2-3D2514C36B84}"/>
              </a:ext>
            </a:extLst>
          </p:cNvPr>
          <p:cNvPicPr>
            <a:picLocks noGrp="1" noChangeAspect="1"/>
          </p:cNvPicPr>
          <p:nvPr>
            <p:ph sz="half" idx="1"/>
          </p:nvPr>
        </p:nvPicPr>
        <p:blipFill>
          <a:blip r:embed="rId2"/>
          <a:stretch>
            <a:fillRect/>
          </a:stretch>
        </p:blipFill>
        <p:spPr>
          <a:xfrm>
            <a:off x="6294459" y="1954223"/>
            <a:ext cx="5522325" cy="4198604"/>
          </a:xfrm>
        </p:spPr>
      </p:pic>
      <p:sp>
        <p:nvSpPr>
          <p:cNvPr id="6" name="Content Placeholder 5">
            <a:extLst>
              <a:ext uri="{FF2B5EF4-FFF2-40B4-BE49-F238E27FC236}">
                <a16:creationId xmlns:a16="http://schemas.microsoft.com/office/drawing/2014/main" id="{8BBE2138-214C-1241-9AD1-ABD9087F4263}"/>
              </a:ext>
            </a:extLst>
          </p:cNvPr>
          <p:cNvSpPr>
            <a:spLocks noGrp="1"/>
          </p:cNvSpPr>
          <p:nvPr>
            <p:ph sz="half" idx="2"/>
          </p:nvPr>
        </p:nvSpPr>
        <p:spPr>
          <a:xfrm>
            <a:off x="1097280" y="1954223"/>
            <a:ext cx="4937760" cy="4198604"/>
          </a:xfrm>
        </p:spPr>
        <p:txBody>
          <a:bodyPr>
            <a:normAutofit fontScale="92500" lnSpcReduction="10000"/>
          </a:bodyPr>
          <a:lstStyle/>
          <a:p>
            <a:r>
              <a:rPr lang="en-US" dirty="0"/>
              <a:t>1</a:t>
            </a:r>
            <a:r>
              <a:rPr lang="en-US" baseline="30000" dirty="0"/>
              <a:t>st</a:t>
            </a:r>
            <a:r>
              <a:rPr lang="en-US" dirty="0"/>
              <a:t> Grade ELA Example</a:t>
            </a:r>
          </a:p>
          <a:p>
            <a:endParaRPr lang="en-US" dirty="0"/>
          </a:p>
          <a:p>
            <a:r>
              <a:rPr lang="en-US" dirty="0"/>
              <a:t>CKLA Listening and Learning Strand</a:t>
            </a:r>
          </a:p>
          <a:p>
            <a:r>
              <a:rPr lang="en-US" dirty="0"/>
              <a:t>Domain 9 Lesson 4: The Frog Prince</a:t>
            </a:r>
          </a:p>
          <a:p>
            <a:r>
              <a:rPr lang="en-US" dirty="0"/>
              <a:t>Vocabulary Word: retrieved </a:t>
            </a:r>
          </a:p>
          <a:p>
            <a:r>
              <a:rPr lang="en-US" dirty="0"/>
              <a:t> </a:t>
            </a:r>
          </a:p>
          <a:p>
            <a:r>
              <a:rPr lang="en-US" dirty="0"/>
              <a:t>Text in which the word was used during read aloud:</a:t>
            </a:r>
          </a:p>
          <a:p>
            <a:r>
              <a:rPr lang="en-US" dirty="0"/>
              <a:t>"The princess told her father how the frog had </a:t>
            </a:r>
            <a:r>
              <a:rPr lang="en-US" b="1" i="1" dirty="0"/>
              <a:t>retrieved</a:t>
            </a:r>
            <a:r>
              <a:rPr lang="en-US" dirty="0"/>
              <a:t> her ball from the well on the condition that she would be its friend and share everything she had with it forever afterward." </a:t>
            </a:r>
          </a:p>
          <a:p>
            <a:endParaRPr lang="en-US" dirty="0"/>
          </a:p>
        </p:txBody>
      </p:sp>
    </p:spTree>
    <p:extLst>
      <p:ext uri="{BB962C8B-B14F-4D97-AF65-F5344CB8AC3E}">
        <p14:creationId xmlns:p14="http://schemas.microsoft.com/office/powerpoint/2010/main" val="185087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Focusing Activities</a:t>
            </a:r>
          </a:p>
        </p:txBody>
      </p:sp>
      <p:sp>
        <p:nvSpPr>
          <p:cNvPr id="3" name="Content Placeholder 2"/>
          <p:cNvSpPr>
            <a:spLocks noGrp="1"/>
          </p:cNvSpPr>
          <p:nvPr>
            <p:ph sz="half" idx="1"/>
          </p:nvPr>
        </p:nvSpPr>
        <p:spPr/>
        <p:txBody>
          <a:bodyPr>
            <a:normAutofit/>
          </a:bodyPr>
          <a:lstStyle/>
          <a:p>
            <a:r>
              <a:rPr lang="en-US" dirty="0"/>
              <a:t>4</a:t>
            </a:r>
            <a:r>
              <a:rPr lang="en-US" baseline="30000" dirty="0"/>
              <a:t>th</a:t>
            </a:r>
            <a:r>
              <a:rPr lang="en-US" dirty="0"/>
              <a:t> Grade Social Studies</a:t>
            </a:r>
          </a:p>
          <a:p>
            <a:r>
              <a:rPr lang="en-US" dirty="0"/>
              <a:t>Students read an article about Valley Forge during the Revolutionary War.</a:t>
            </a:r>
          </a:p>
          <a:p>
            <a:endParaRPr lang="en-US" dirty="0"/>
          </a:p>
          <a:p>
            <a:pPr marL="457200" indent="-457200">
              <a:buFont typeface="+mj-lt"/>
              <a:buAutoNum type="arabicPeriod"/>
            </a:pPr>
            <a:r>
              <a:rPr lang="en-US" dirty="0"/>
              <a:t>What was Valley Forge? Where is it located?</a:t>
            </a:r>
          </a:p>
          <a:p>
            <a:pPr marL="457200" indent="-457200">
              <a:buFont typeface="+mj-lt"/>
              <a:buAutoNum type="arabicPeriod"/>
            </a:pPr>
            <a:r>
              <a:rPr lang="en-US" dirty="0"/>
              <a:t>Why was it a difficult time for soldiers? Use evidence to support your answer.</a:t>
            </a:r>
          </a:p>
          <a:p>
            <a:pPr marL="457200" indent="-457200">
              <a:buFont typeface="+mj-lt"/>
              <a:buAutoNum type="arabicPeriod"/>
            </a:pPr>
            <a:r>
              <a:rPr lang="en-US" dirty="0"/>
              <a:t>Did General Washington inspire the soldiers at Valley Forge? Use at least 2 examples to support your answer.</a:t>
            </a:r>
          </a:p>
        </p:txBody>
      </p:sp>
      <p:sp>
        <p:nvSpPr>
          <p:cNvPr id="4" name="Content Placeholder 3"/>
          <p:cNvSpPr>
            <a:spLocks noGrp="1"/>
          </p:cNvSpPr>
          <p:nvPr>
            <p:ph sz="half" idx="2"/>
          </p:nvPr>
        </p:nvSpPr>
        <p:spPr/>
        <p:txBody>
          <a:bodyPr>
            <a:normAutofit/>
          </a:bodyPr>
          <a:lstStyle/>
          <a:p>
            <a:r>
              <a:rPr lang="en-US" sz="1800" dirty="0"/>
              <a:t>Notice</a:t>
            </a:r>
            <a:r>
              <a:rPr lang="mr-IN" sz="1800" dirty="0"/>
              <a:t>…</a:t>
            </a:r>
            <a:endParaRPr lang="en-US" sz="1800" dirty="0"/>
          </a:p>
          <a:p>
            <a:pPr lvl="1"/>
            <a:r>
              <a:rPr lang="en-US" dirty="0"/>
              <a:t>3 questions </a:t>
            </a:r>
          </a:p>
          <a:p>
            <a:pPr lvl="2"/>
            <a:r>
              <a:rPr lang="en-US" sz="1800" dirty="0"/>
              <a:t>Not overly detailed or time-consuming</a:t>
            </a:r>
          </a:p>
          <a:p>
            <a:pPr lvl="1"/>
            <a:r>
              <a:rPr lang="en-US" dirty="0"/>
              <a:t>Based on the current day’s objectives</a:t>
            </a:r>
          </a:p>
          <a:p>
            <a:pPr lvl="1"/>
            <a:r>
              <a:rPr lang="en-US" dirty="0"/>
              <a:t>Questions are text-based</a:t>
            </a:r>
          </a:p>
          <a:p>
            <a:pPr lvl="1"/>
            <a:r>
              <a:rPr lang="en-US" dirty="0"/>
              <a:t>Questions increase in complexity from 1 to 3</a:t>
            </a:r>
          </a:p>
          <a:p>
            <a:pPr lvl="2"/>
            <a:r>
              <a:rPr lang="en-US" dirty="0"/>
              <a:t>Question 1 is explicit and can be found in the text</a:t>
            </a:r>
          </a:p>
          <a:p>
            <a:pPr lvl="2"/>
            <a:r>
              <a:rPr lang="en-US" dirty="0"/>
              <a:t>Question 2 requires comprehension of the text and at least one explicit example from the text</a:t>
            </a:r>
          </a:p>
          <a:p>
            <a:pPr lvl="2"/>
            <a:r>
              <a:rPr lang="en-US" dirty="0"/>
              <a:t>Question 3 requires analysis to find more than one example to support their conclusion</a:t>
            </a:r>
          </a:p>
        </p:txBody>
      </p:sp>
    </p:spTree>
    <p:extLst>
      <p:ext uri="{BB962C8B-B14F-4D97-AF65-F5344CB8AC3E}">
        <p14:creationId xmlns:p14="http://schemas.microsoft.com/office/powerpoint/2010/main" val="15965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Focusing Activities</a:t>
            </a:r>
          </a:p>
        </p:txBody>
      </p:sp>
      <p:sp>
        <p:nvSpPr>
          <p:cNvPr id="3" name="Content Placeholder 2"/>
          <p:cNvSpPr>
            <a:spLocks noGrp="1"/>
          </p:cNvSpPr>
          <p:nvPr>
            <p:ph sz="half" idx="1"/>
          </p:nvPr>
        </p:nvSpPr>
        <p:spPr>
          <a:xfrm>
            <a:off x="1097279" y="1845733"/>
            <a:ext cx="4937760" cy="4834036"/>
          </a:xfrm>
        </p:spPr>
        <p:txBody>
          <a:bodyPr>
            <a:normAutofit fontScale="77500" lnSpcReduction="20000"/>
          </a:bodyPr>
          <a:lstStyle/>
          <a:p>
            <a:r>
              <a:rPr lang="en-US" sz="2400" dirty="0"/>
              <a:t>6</a:t>
            </a:r>
            <a:r>
              <a:rPr lang="en-US" sz="2400" baseline="30000" dirty="0"/>
              <a:t>th</a:t>
            </a:r>
            <a:r>
              <a:rPr lang="en-US" sz="2400" dirty="0"/>
              <a:t> Grade ELA Example:</a:t>
            </a:r>
          </a:p>
          <a:p>
            <a:endParaRPr lang="en-US" sz="2400" dirty="0"/>
          </a:p>
          <a:p>
            <a:r>
              <a:rPr lang="en-US" sz="2400" dirty="0"/>
              <a:t>Based on previous day’s reading of Chapter 2 in </a:t>
            </a:r>
            <a:r>
              <a:rPr lang="en-US" sz="2400" i="1" dirty="0"/>
              <a:t>Hatchet. </a:t>
            </a:r>
            <a:r>
              <a:rPr lang="en-US" sz="2400" dirty="0"/>
              <a:t> Refer to your book to answer the following questions:</a:t>
            </a:r>
          </a:p>
          <a:p>
            <a:pPr marL="457200" lvl="0" indent="-457200">
              <a:buFont typeface="+mj-lt"/>
              <a:buAutoNum type="arabicPeriod"/>
            </a:pPr>
            <a:r>
              <a:rPr lang="en-US" sz="2400" dirty="0"/>
              <a:t>What does Brian do to save the pilot?</a:t>
            </a:r>
          </a:p>
          <a:p>
            <a:pPr marL="457200" lvl="0" indent="-457200">
              <a:buFont typeface="+mj-lt"/>
              <a:buAutoNum type="arabicPeriod"/>
            </a:pPr>
            <a:r>
              <a:rPr lang="en-US" sz="2400" dirty="0"/>
              <a:t>How does Brian determine that the pilot is dead? What evidence supports your answer?</a:t>
            </a:r>
          </a:p>
          <a:p>
            <a:pPr marL="457200" lvl="0" indent="-457200">
              <a:buFont typeface="+mj-lt"/>
              <a:buAutoNum type="arabicPeriod"/>
            </a:pPr>
            <a:r>
              <a:rPr lang="en-US" sz="2400" dirty="0"/>
              <a:t>How does Brian know how to use the microphone on the headset? What evidence supports your answer?</a:t>
            </a:r>
          </a:p>
          <a:p>
            <a:pPr marL="457200" lvl="0" indent="-457200">
              <a:buFont typeface="+mj-lt"/>
              <a:buAutoNum type="arabicPeriod"/>
            </a:pPr>
            <a:r>
              <a:rPr lang="en-US" sz="2400" dirty="0"/>
              <a:t>What figurative language contributes to the tone of the first 2 pages of this chapter?  Use at least 2 examples of figurative language from the text, including context clues that helped you to understand their meaning.</a:t>
            </a:r>
          </a:p>
          <a:p>
            <a:pPr lvl="0"/>
            <a:r>
              <a:rPr lang="en-US" dirty="0"/>
              <a:t> </a:t>
            </a:r>
          </a:p>
          <a:p>
            <a:endParaRPr lang="en-US" dirty="0"/>
          </a:p>
          <a:p>
            <a:endParaRPr lang="en-US" dirty="0"/>
          </a:p>
        </p:txBody>
      </p:sp>
      <p:sp>
        <p:nvSpPr>
          <p:cNvPr id="4" name="Content Placeholder 3"/>
          <p:cNvSpPr>
            <a:spLocks noGrp="1"/>
          </p:cNvSpPr>
          <p:nvPr>
            <p:ph sz="half" idx="2"/>
          </p:nvPr>
        </p:nvSpPr>
        <p:spPr>
          <a:xfrm>
            <a:off x="6217920" y="1845735"/>
            <a:ext cx="4937760" cy="4415580"/>
          </a:xfrm>
        </p:spPr>
        <p:txBody>
          <a:bodyPr>
            <a:noAutofit/>
          </a:bodyPr>
          <a:lstStyle/>
          <a:p>
            <a:r>
              <a:rPr lang="en-US" sz="1800" dirty="0"/>
              <a:t>Notice</a:t>
            </a:r>
            <a:r>
              <a:rPr lang="mr-IN" sz="1800" dirty="0"/>
              <a:t>…</a:t>
            </a:r>
            <a:endParaRPr lang="en-US" sz="1800" dirty="0"/>
          </a:p>
          <a:p>
            <a:pPr lvl="1"/>
            <a:r>
              <a:rPr lang="en-US" dirty="0"/>
              <a:t>4 questions </a:t>
            </a:r>
          </a:p>
          <a:p>
            <a:pPr lvl="2"/>
            <a:r>
              <a:rPr lang="en-US" sz="1800" dirty="0"/>
              <a:t>Not overly detailed or time-consuming</a:t>
            </a:r>
          </a:p>
          <a:p>
            <a:pPr lvl="1"/>
            <a:r>
              <a:rPr lang="en-US" dirty="0"/>
              <a:t>Based on the previous day’s reading</a:t>
            </a:r>
          </a:p>
          <a:p>
            <a:pPr lvl="1"/>
            <a:r>
              <a:rPr lang="en-US" dirty="0"/>
              <a:t>Questions are text-based</a:t>
            </a:r>
          </a:p>
          <a:p>
            <a:pPr lvl="1"/>
            <a:r>
              <a:rPr lang="en-US" dirty="0"/>
              <a:t>Questions increase in complexity from 1 to 4</a:t>
            </a:r>
          </a:p>
          <a:p>
            <a:pPr lvl="2"/>
            <a:r>
              <a:rPr lang="en-US" sz="1800" dirty="0"/>
              <a:t>Question 1 could be explicitly found in the text, with some summarizing required</a:t>
            </a:r>
          </a:p>
          <a:p>
            <a:pPr lvl="2"/>
            <a:r>
              <a:rPr lang="en-US" sz="1800" dirty="0"/>
              <a:t>Questions 2 and 3 require comprehension of the text and citation of evidence</a:t>
            </a:r>
          </a:p>
          <a:p>
            <a:pPr lvl="2"/>
            <a:r>
              <a:rPr lang="en-US" sz="1800" dirty="0"/>
              <a:t>Question 4 requires recognition and understanding of figurative language used, along with analyzing the impact of figurative language on the tone of the passage</a:t>
            </a:r>
          </a:p>
        </p:txBody>
      </p:sp>
    </p:spTree>
    <p:extLst>
      <p:ext uri="{BB962C8B-B14F-4D97-AF65-F5344CB8AC3E}">
        <p14:creationId xmlns:p14="http://schemas.microsoft.com/office/powerpoint/2010/main" val="8750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Focusing Activities</a:t>
            </a:r>
          </a:p>
        </p:txBody>
      </p:sp>
      <p:sp>
        <p:nvSpPr>
          <p:cNvPr id="3" name="Content Placeholder 2"/>
          <p:cNvSpPr>
            <a:spLocks noGrp="1"/>
          </p:cNvSpPr>
          <p:nvPr>
            <p:ph sz="half" idx="1"/>
          </p:nvPr>
        </p:nvSpPr>
        <p:spPr>
          <a:xfrm>
            <a:off x="1097279" y="1845733"/>
            <a:ext cx="4937760" cy="4415582"/>
          </a:xfrm>
        </p:spPr>
        <p:txBody>
          <a:bodyPr>
            <a:normAutofit/>
          </a:bodyPr>
          <a:lstStyle/>
          <a:p>
            <a:r>
              <a:rPr lang="en-US" sz="1900" dirty="0"/>
              <a:t>9</a:t>
            </a:r>
            <a:r>
              <a:rPr lang="en-US" sz="1900" baseline="30000" dirty="0"/>
              <a:t>th</a:t>
            </a:r>
            <a:r>
              <a:rPr lang="en-US" sz="1900" dirty="0"/>
              <a:t> Grade ELA Example:</a:t>
            </a:r>
          </a:p>
          <a:p>
            <a:pPr marL="0" indent="0">
              <a:buNone/>
            </a:pPr>
            <a:r>
              <a:rPr lang="en-US" dirty="0"/>
              <a:t>Based on previous day’s reading of Act 1 of </a:t>
            </a:r>
            <a:r>
              <a:rPr lang="en-US" i="1" dirty="0"/>
              <a:t>Romeo and Juliet. </a:t>
            </a:r>
            <a:r>
              <a:rPr lang="en-US" dirty="0"/>
              <a:t> Refer to your book and use evidence to support your answers to the following questions:</a:t>
            </a:r>
          </a:p>
          <a:p>
            <a:pPr marL="457200" lvl="0" indent="-457200">
              <a:buFont typeface="+mj-lt"/>
              <a:buAutoNum type="arabicPeriod"/>
            </a:pPr>
            <a:r>
              <a:rPr lang="en-US" dirty="0"/>
              <a:t> How are the Capulet servants provoking a fight?</a:t>
            </a:r>
          </a:p>
          <a:p>
            <a:pPr marL="457200" indent="-457200">
              <a:buFont typeface="+mj-lt"/>
              <a:buAutoNum type="arabicPeriod"/>
            </a:pPr>
            <a:r>
              <a:rPr lang="en-US" dirty="0"/>
              <a:t>What is the prince’s ultimatum?</a:t>
            </a:r>
          </a:p>
          <a:p>
            <a:pPr marL="457200" lvl="0" indent="-457200">
              <a:buFont typeface="+mj-lt"/>
              <a:buAutoNum type="arabicPeriod"/>
            </a:pPr>
            <a:r>
              <a:rPr lang="en-US" dirty="0"/>
              <a:t>What is Benvolio attempting when he says, “Part, fools!”?</a:t>
            </a:r>
          </a:p>
          <a:p>
            <a:pPr marL="457200" indent="-457200">
              <a:buFont typeface="+mj-lt"/>
              <a:buAutoNum type="arabicPeriod"/>
            </a:pPr>
            <a:r>
              <a:rPr lang="en-US" dirty="0"/>
              <a:t>What kind of character does Tybalt seem to be?</a:t>
            </a:r>
          </a:p>
          <a:p>
            <a:pPr marL="0" lvl="0" indent="0">
              <a:buNone/>
            </a:pPr>
            <a:endParaRPr lang="en-US" dirty="0"/>
          </a:p>
          <a:p>
            <a:pPr lvl="0"/>
            <a:endParaRPr lang="en-US" dirty="0"/>
          </a:p>
          <a:p>
            <a:endParaRPr lang="en-US" dirty="0"/>
          </a:p>
          <a:p>
            <a:endParaRPr lang="en-US" dirty="0"/>
          </a:p>
        </p:txBody>
      </p:sp>
      <p:sp>
        <p:nvSpPr>
          <p:cNvPr id="4" name="Content Placeholder 3"/>
          <p:cNvSpPr>
            <a:spLocks noGrp="1"/>
          </p:cNvSpPr>
          <p:nvPr>
            <p:ph sz="half" idx="2"/>
          </p:nvPr>
        </p:nvSpPr>
        <p:spPr>
          <a:xfrm>
            <a:off x="6217920" y="1845735"/>
            <a:ext cx="4937760" cy="4415580"/>
          </a:xfrm>
        </p:spPr>
        <p:txBody>
          <a:bodyPr>
            <a:noAutofit/>
          </a:bodyPr>
          <a:lstStyle/>
          <a:p>
            <a:r>
              <a:rPr lang="en-US" sz="1800" dirty="0"/>
              <a:t>Notice</a:t>
            </a:r>
            <a:r>
              <a:rPr lang="mr-IN" sz="1800" dirty="0"/>
              <a:t>…</a:t>
            </a:r>
            <a:endParaRPr lang="en-US" sz="1800" dirty="0"/>
          </a:p>
          <a:p>
            <a:pPr lvl="1"/>
            <a:r>
              <a:rPr lang="en-US" dirty="0"/>
              <a:t>4 questions </a:t>
            </a:r>
          </a:p>
          <a:p>
            <a:pPr lvl="2"/>
            <a:r>
              <a:rPr lang="en-US" sz="1800" dirty="0"/>
              <a:t>Not overly detailed or time-consuming</a:t>
            </a:r>
          </a:p>
          <a:p>
            <a:pPr lvl="1"/>
            <a:r>
              <a:rPr lang="en-US" dirty="0"/>
              <a:t>Based on the previous day’s reading</a:t>
            </a:r>
          </a:p>
          <a:p>
            <a:pPr lvl="1"/>
            <a:r>
              <a:rPr lang="en-US" dirty="0"/>
              <a:t>Questions are text-based</a:t>
            </a:r>
          </a:p>
          <a:p>
            <a:pPr lvl="1"/>
            <a:r>
              <a:rPr lang="en-US" dirty="0"/>
              <a:t>Questions increase in complexity from 1 to 4</a:t>
            </a:r>
          </a:p>
        </p:txBody>
      </p:sp>
    </p:spTree>
    <p:extLst>
      <p:ext uri="{BB962C8B-B14F-4D97-AF65-F5344CB8AC3E}">
        <p14:creationId xmlns:p14="http://schemas.microsoft.com/office/powerpoint/2010/main" val="21227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Focusing Activities</a:t>
            </a:r>
          </a:p>
        </p:txBody>
      </p:sp>
      <p:sp>
        <p:nvSpPr>
          <p:cNvPr id="6" name="TextBox 5">
            <a:extLst>
              <a:ext uri="{FF2B5EF4-FFF2-40B4-BE49-F238E27FC236}">
                <a16:creationId xmlns:a16="http://schemas.microsoft.com/office/drawing/2014/main" id="{535B7049-67DF-1545-9CA0-CF584FCE08A9}"/>
              </a:ext>
            </a:extLst>
          </p:cNvPr>
          <p:cNvSpPr txBox="1"/>
          <p:nvPr/>
        </p:nvSpPr>
        <p:spPr>
          <a:xfrm>
            <a:off x="5747597" y="1947099"/>
            <a:ext cx="4852235" cy="7063472"/>
          </a:xfrm>
          <a:prstGeom prst="rect">
            <a:avLst/>
          </a:prstGeom>
          <a:noFill/>
        </p:spPr>
        <p:txBody>
          <a:bodyPr wrap="square" rtlCol="0">
            <a:spAutoFit/>
          </a:bodyPr>
          <a:lstStyle/>
          <a:p>
            <a:r>
              <a:rPr lang="en-US" sz="1400" i="1" dirty="0"/>
              <a:t>Middle School Art</a:t>
            </a:r>
          </a:p>
          <a:p>
            <a:endParaRPr lang="en-US" sz="1400" i="1" dirty="0"/>
          </a:p>
          <a:p>
            <a:r>
              <a:rPr lang="en-US" sz="1400" dirty="0"/>
              <a:t>Standard 2.1: Demonstrate an understanding of the elements of art and the principles of design</a:t>
            </a:r>
          </a:p>
          <a:p>
            <a:endParaRPr lang="en-US" sz="1400" dirty="0"/>
          </a:p>
          <a:p>
            <a:r>
              <a:rPr lang="en-US" sz="1400" dirty="0"/>
              <a:t>Based on the article </a:t>
            </a:r>
            <a:r>
              <a:rPr lang="en-US" sz="1400" i="1" dirty="0"/>
              <a:t>The 7 Principles of Art and Design </a:t>
            </a:r>
            <a:r>
              <a:rPr lang="en-US" sz="1400" dirty="0"/>
              <a:t>(excerpt provided). </a:t>
            </a:r>
          </a:p>
          <a:p>
            <a:endParaRPr lang="en-US" sz="200" dirty="0"/>
          </a:p>
          <a:p>
            <a:pPr marL="457200" lvl="0" indent="-457200" defTabSz="914400">
              <a:lnSpc>
                <a:spcPct val="90000"/>
              </a:lnSpc>
              <a:spcBef>
                <a:spcPts val="1200"/>
              </a:spcBef>
              <a:spcAft>
                <a:spcPts val="200"/>
              </a:spcAft>
              <a:buClr>
                <a:srgbClr val="8E3724"/>
              </a:buClr>
              <a:buSzPct val="100000"/>
              <a:buFont typeface="+mj-lt"/>
              <a:buAutoNum type="arabicPeriod"/>
            </a:pPr>
            <a:r>
              <a:rPr lang="en-US" sz="2000" dirty="0">
                <a:solidFill>
                  <a:srgbClr val="131418"/>
                </a:solidFill>
              </a:rPr>
              <a:t>Identify the elements of art. What are they used for? </a:t>
            </a:r>
          </a:p>
          <a:p>
            <a:pPr marL="457200" lvl="0" indent="-457200" defTabSz="914400">
              <a:lnSpc>
                <a:spcPct val="90000"/>
              </a:lnSpc>
              <a:spcBef>
                <a:spcPts val="1200"/>
              </a:spcBef>
              <a:spcAft>
                <a:spcPts val="200"/>
              </a:spcAft>
              <a:buClr>
                <a:srgbClr val="8E3724"/>
              </a:buClr>
              <a:buSzPct val="100000"/>
              <a:buFont typeface="+mj-lt"/>
              <a:buAutoNum type="arabicPeriod"/>
            </a:pPr>
            <a:r>
              <a:rPr lang="en-US" sz="2000" dirty="0">
                <a:solidFill>
                  <a:srgbClr val="131418"/>
                </a:solidFill>
              </a:rPr>
              <a:t>Identify the principles of art. What are they used for? </a:t>
            </a:r>
          </a:p>
          <a:p>
            <a:pPr marL="457200" lvl="0" indent="-457200" defTabSz="914400">
              <a:lnSpc>
                <a:spcPct val="90000"/>
              </a:lnSpc>
              <a:spcBef>
                <a:spcPts val="1200"/>
              </a:spcBef>
              <a:spcAft>
                <a:spcPts val="200"/>
              </a:spcAft>
              <a:buClr>
                <a:srgbClr val="8E3724"/>
              </a:buClr>
              <a:buSzPct val="100000"/>
              <a:buFont typeface="+mj-lt"/>
              <a:buAutoNum type="arabicPeriod"/>
            </a:pPr>
            <a:r>
              <a:rPr lang="en-US" sz="2000" dirty="0">
                <a:solidFill>
                  <a:srgbClr val="131418"/>
                </a:solidFill>
              </a:rPr>
              <a:t>Based on the purposes of the elements and principles of art, how do you plan to incorporate them into your project? Explain why.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558E435D-C232-AE4F-9AF7-674A8461A19D}"/>
              </a:ext>
            </a:extLst>
          </p:cNvPr>
          <p:cNvPicPr>
            <a:picLocks noChangeAspect="1"/>
          </p:cNvPicPr>
          <p:nvPr/>
        </p:nvPicPr>
        <p:blipFill>
          <a:blip r:embed="rId2"/>
          <a:stretch>
            <a:fillRect/>
          </a:stretch>
        </p:blipFill>
        <p:spPr>
          <a:xfrm>
            <a:off x="1097280" y="2316431"/>
            <a:ext cx="4650317" cy="3946146"/>
          </a:xfrm>
          <a:prstGeom prst="rect">
            <a:avLst/>
          </a:prstGeom>
        </p:spPr>
      </p:pic>
      <p:sp>
        <p:nvSpPr>
          <p:cNvPr id="9" name="TextBox 8">
            <a:extLst>
              <a:ext uri="{FF2B5EF4-FFF2-40B4-BE49-F238E27FC236}">
                <a16:creationId xmlns:a16="http://schemas.microsoft.com/office/drawing/2014/main" id="{8C5D6A6C-CDEB-3842-B6BC-A21B344617A3}"/>
              </a:ext>
            </a:extLst>
          </p:cNvPr>
          <p:cNvSpPr txBox="1"/>
          <p:nvPr/>
        </p:nvSpPr>
        <p:spPr>
          <a:xfrm>
            <a:off x="1097280" y="1947099"/>
            <a:ext cx="4240281" cy="369332"/>
          </a:xfrm>
          <a:prstGeom prst="rect">
            <a:avLst/>
          </a:prstGeom>
          <a:noFill/>
        </p:spPr>
        <p:txBody>
          <a:bodyPr wrap="square" rtlCol="0">
            <a:spAutoFit/>
          </a:bodyPr>
          <a:lstStyle/>
          <a:p>
            <a:r>
              <a:rPr lang="en-US" b="1" i="1" dirty="0"/>
              <a:t>The 7 Principles of Art and Design</a:t>
            </a:r>
          </a:p>
        </p:txBody>
      </p:sp>
    </p:spTree>
    <p:extLst>
      <p:ext uri="{BB962C8B-B14F-4D97-AF65-F5344CB8AC3E}">
        <p14:creationId xmlns:p14="http://schemas.microsoft.com/office/powerpoint/2010/main" val="32098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Framework</a:t>
            </a:r>
          </a:p>
        </p:txBody>
      </p:sp>
      <p:sp>
        <p:nvSpPr>
          <p:cNvPr id="4" name="Rounded Rectangle 3"/>
          <p:cNvSpPr/>
          <p:nvPr/>
        </p:nvSpPr>
        <p:spPr>
          <a:xfrm>
            <a:off x="1097280" y="2017926"/>
            <a:ext cx="2548445" cy="130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Starter</a:t>
            </a:r>
          </a:p>
        </p:txBody>
      </p:sp>
      <p:sp>
        <p:nvSpPr>
          <p:cNvPr id="6" name="Rounded Rectangle 5"/>
          <p:cNvSpPr/>
          <p:nvPr/>
        </p:nvSpPr>
        <p:spPr>
          <a:xfrm>
            <a:off x="4852257" y="2017926"/>
            <a:ext cx="2548445" cy="130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Engagement</a:t>
            </a:r>
          </a:p>
        </p:txBody>
      </p:sp>
      <p:sp>
        <p:nvSpPr>
          <p:cNvPr id="7" name="Rounded Rectangle 6"/>
          <p:cNvSpPr/>
          <p:nvPr/>
        </p:nvSpPr>
        <p:spPr>
          <a:xfrm>
            <a:off x="8607234" y="2017926"/>
            <a:ext cx="2548445" cy="130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Ending</a:t>
            </a:r>
          </a:p>
        </p:txBody>
      </p:sp>
      <p:sp>
        <p:nvSpPr>
          <p:cNvPr id="8" name="Right Arrow 7"/>
          <p:cNvSpPr/>
          <p:nvPr/>
        </p:nvSpPr>
        <p:spPr>
          <a:xfrm>
            <a:off x="3910544" y="2425095"/>
            <a:ext cx="676894" cy="48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665521" y="2425095"/>
            <a:ext cx="676894" cy="48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97281" y="3491346"/>
            <a:ext cx="10058398" cy="498763"/>
          </a:xfrm>
          <a:prstGeom prst="round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a:t>
            </a:r>
          </a:p>
        </p:txBody>
      </p:sp>
      <p:sp>
        <p:nvSpPr>
          <p:cNvPr id="14" name="Rounded Rectangle 13"/>
          <p:cNvSpPr/>
          <p:nvPr/>
        </p:nvSpPr>
        <p:spPr>
          <a:xfrm>
            <a:off x="574104" y="3990108"/>
            <a:ext cx="523176" cy="2271795"/>
          </a:xfrm>
          <a:prstGeom prst="round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a:t>WHAT</a:t>
            </a:r>
          </a:p>
        </p:txBody>
      </p:sp>
      <p:graphicFrame>
        <p:nvGraphicFramePr>
          <p:cNvPr id="3" name="Table 2"/>
          <p:cNvGraphicFramePr>
            <a:graphicFrameLocks noGrp="1"/>
          </p:cNvGraphicFramePr>
          <p:nvPr>
            <p:extLst/>
          </p:nvPr>
        </p:nvGraphicFramePr>
        <p:xfrm>
          <a:off x="1432230" y="4162302"/>
          <a:ext cx="1859610" cy="1964180"/>
        </p:xfrm>
        <a:graphic>
          <a:graphicData uri="http://schemas.openxmlformats.org/drawingml/2006/table">
            <a:tbl>
              <a:tblPr firstRow="1" bandRow="1"/>
              <a:tblGrid>
                <a:gridCol w="1859610">
                  <a:extLst>
                    <a:ext uri="{9D8B030D-6E8A-4147-A177-3AD203B41FA5}">
                      <a16:colId xmlns:a16="http://schemas.microsoft.com/office/drawing/2014/main" val="20000"/>
                    </a:ext>
                  </a:extLst>
                </a:gridCol>
              </a:tblGrid>
              <a:tr h="491045">
                <a:tc>
                  <a:txBody>
                    <a:bodyPr/>
                    <a:lstStyle/>
                    <a:p>
                      <a:pPr algn="ctr"/>
                      <a:r>
                        <a:rPr lang="en-US" sz="2000" dirty="0"/>
                        <a:t>IPG</a:t>
                      </a:r>
                    </a:p>
                  </a:txBody>
                  <a:tcPr/>
                </a:tc>
                <a:extLst>
                  <a:ext uri="{0D108BD9-81ED-4DB2-BD59-A6C34878D82A}">
                    <a16:rowId xmlns:a16="http://schemas.microsoft.com/office/drawing/2014/main" val="10000"/>
                  </a:ext>
                </a:extLst>
              </a:tr>
              <a:tr h="491045">
                <a:tc>
                  <a:txBody>
                    <a:bodyPr/>
                    <a:lstStyle/>
                    <a:p>
                      <a:pPr algn="ctr"/>
                      <a:r>
                        <a:rPr lang="en-US" sz="2000" dirty="0"/>
                        <a:t>Core</a:t>
                      </a:r>
                      <a:r>
                        <a:rPr lang="en-US" sz="2000" baseline="0" dirty="0"/>
                        <a:t> Action 1</a:t>
                      </a:r>
                      <a:endParaRPr lang="en-US" sz="2000" dirty="0"/>
                    </a:p>
                  </a:txBody>
                  <a:tcPr/>
                </a:tc>
                <a:extLst>
                  <a:ext uri="{0D108BD9-81ED-4DB2-BD59-A6C34878D82A}">
                    <a16:rowId xmlns:a16="http://schemas.microsoft.com/office/drawing/2014/main" val="10001"/>
                  </a:ext>
                </a:extLst>
              </a:tr>
              <a:tr h="491045">
                <a:tc>
                  <a:txBody>
                    <a:bodyPr/>
                    <a:lstStyle/>
                    <a:p>
                      <a:pPr algn="ctr"/>
                      <a:r>
                        <a:rPr lang="en-US" sz="2000" dirty="0"/>
                        <a:t>Core Action 2</a:t>
                      </a:r>
                    </a:p>
                  </a:txBody>
                  <a:tcPr/>
                </a:tc>
                <a:extLst>
                  <a:ext uri="{0D108BD9-81ED-4DB2-BD59-A6C34878D82A}">
                    <a16:rowId xmlns:a16="http://schemas.microsoft.com/office/drawing/2014/main" val="10002"/>
                  </a:ext>
                </a:extLst>
              </a:tr>
              <a:tr h="491045">
                <a:tc>
                  <a:txBody>
                    <a:bodyPr/>
                    <a:lstStyle/>
                    <a:p>
                      <a:pPr algn="ctr"/>
                      <a:r>
                        <a:rPr lang="en-US" sz="2000" dirty="0"/>
                        <a:t>Core Action 3</a:t>
                      </a:r>
                    </a:p>
                  </a:txBody>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nvPr>
        </p:nvGraphicFramePr>
        <p:xfrm>
          <a:off x="5196674" y="4162302"/>
          <a:ext cx="1859610" cy="1964180"/>
        </p:xfrm>
        <a:graphic>
          <a:graphicData uri="http://schemas.openxmlformats.org/drawingml/2006/table">
            <a:tbl>
              <a:tblPr firstRow="1" bandRow="1"/>
              <a:tblGrid>
                <a:gridCol w="1859610">
                  <a:extLst>
                    <a:ext uri="{9D8B030D-6E8A-4147-A177-3AD203B41FA5}">
                      <a16:colId xmlns:a16="http://schemas.microsoft.com/office/drawing/2014/main" val="20000"/>
                    </a:ext>
                  </a:extLst>
                </a:gridCol>
              </a:tblGrid>
              <a:tr h="491045">
                <a:tc>
                  <a:txBody>
                    <a:bodyPr/>
                    <a:lstStyle/>
                    <a:p>
                      <a:pPr algn="ctr"/>
                      <a:r>
                        <a:rPr lang="en-US" sz="2000" dirty="0"/>
                        <a:t>IPG</a:t>
                      </a:r>
                    </a:p>
                  </a:txBody>
                  <a:tcPr/>
                </a:tc>
                <a:extLst>
                  <a:ext uri="{0D108BD9-81ED-4DB2-BD59-A6C34878D82A}">
                    <a16:rowId xmlns:a16="http://schemas.microsoft.com/office/drawing/2014/main" val="10000"/>
                  </a:ext>
                </a:extLst>
              </a:tr>
              <a:tr h="491045">
                <a:tc>
                  <a:txBody>
                    <a:bodyPr/>
                    <a:lstStyle/>
                    <a:p>
                      <a:pPr algn="ctr"/>
                      <a:r>
                        <a:rPr lang="en-US" sz="2000" dirty="0"/>
                        <a:t>Core</a:t>
                      </a:r>
                      <a:r>
                        <a:rPr lang="en-US" sz="2000" baseline="0" dirty="0"/>
                        <a:t> Action 1</a:t>
                      </a:r>
                      <a:endParaRPr lang="en-US" sz="2000" dirty="0"/>
                    </a:p>
                  </a:txBody>
                  <a:tcPr/>
                </a:tc>
                <a:extLst>
                  <a:ext uri="{0D108BD9-81ED-4DB2-BD59-A6C34878D82A}">
                    <a16:rowId xmlns:a16="http://schemas.microsoft.com/office/drawing/2014/main" val="10001"/>
                  </a:ext>
                </a:extLst>
              </a:tr>
              <a:tr h="491045">
                <a:tc>
                  <a:txBody>
                    <a:bodyPr/>
                    <a:lstStyle/>
                    <a:p>
                      <a:pPr algn="ctr"/>
                      <a:r>
                        <a:rPr lang="en-US" sz="2000" dirty="0"/>
                        <a:t>Core Action 2</a:t>
                      </a:r>
                    </a:p>
                  </a:txBody>
                  <a:tcPr/>
                </a:tc>
                <a:extLst>
                  <a:ext uri="{0D108BD9-81ED-4DB2-BD59-A6C34878D82A}">
                    <a16:rowId xmlns:a16="http://schemas.microsoft.com/office/drawing/2014/main" val="10002"/>
                  </a:ext>
                </a:extLst>
              </a:tr>
              <a:tr h="491045">
                <a:tc>
                  <a:txBody>
                    <a:bodyPr/>
                    <a:lstStyle/>
                    <a:p>
                      <a:pPr algn="ctr"/>
                      <a:r>
                        <a:rPr lang="en-US" sz="2000" dirty="0"/>
                        <a:t>Core Action 3</a:t>
                      </a:r>
                    </a:p>
                  </a:txBody>
                  <a:tcP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nvPr>
        </p:nvGraphicFramePr>
        <p:xfrm>
          <a:off x="8951651" y="4143915"/>
          <a:ext cx="1859610" cy="1964180"/>
        </p:xfrm>
        <a:graphic>
          <a:graphicData uri="http://schemas.openxmlformats.org/drawingml/2006/table">
            <a:tbl>
              <a:tblPr firstRow="1" bandRow="1"/>
              <a:tblGrid>
                <a:gridCol w="1859610">
                  <a:extLst>
                    <a:ext uri="{9D8B030D-6E8A-4147-A177-3AD203B41FA5}">
                      <a16:colId xmlns:a16="http://schemas.microsoft.com/office/drawing/2014/main" val="20000"/>
                    </a:ext>
                  </a:extLst>
                </a:gridCol>
              </a:tblGrid>
              <a:tr h="491045">
                <a:tc>
                  <a:txBody>
                    <a:bodyPr/>
                    <a:lstStyle/>
                    <a:p>
                      <a:pPr algn="ctr"/>
                      <a:r>
                        <a:rPr lang="en-US" sz="2000" dirty="0"/>
                        <a:t>IPG</a:t>
                      </a:r>
                    </a:p>
                  </a:txBody>
                  <a:tcPr/>
                </a:tc>
                <a:extLst>
                  <a:ext uri="{0D108BD9-81ED-4DB2-BD59-A6C34878D82A}">
                    <a16:rowId xmlns:a16="http://schemas.microsoft.com/office/drawing/2014/main" val="10000"/>
                  </a:ext>
                </a:extLst>
              </a:tr>
              <a:tr h="491045">
                <a:tc>
                  <a:txBody>
                    <a:bodyPr/>
                    <a:lstStyle/>
                    <a:p>
                      <a:pPr algn="ctr"/>
                      <a:r>
                        <a:rPr lang="en-US" sz="2000" dirty="0"/>
                        <a:t>Core</a:t>
                      </a:r>
                      <a:r>
                        <a:rPr lang="en-US" sz="2000" baseline="0" dirty="0"/>
                        <a:t> Action 1</a:t>
                      </a:r>
                      <a:endParaRPr lang="en-US" sz="2000" dirty="0"/>
                    </a:p>
                  </a:txBody>
                  <a:tcPr/>
                </a:tc>
                <a:extLst>
                  <a:ext uri="{0D108BD9-81ED-4DB2-BD59-A6C34878D82A}">
                    <a16:rowId xmlns:a16="http://schemas.microsoft.com/office/drawing/2014/main" val="10001"/>
                  </a:ext>
                </a:extLst>
              </a:tr>
              <a:tr h="491045">
                <a:tc>
                  <a:txBody>
                    <a:bodyPr/>
                    <a:lstStyle/>
                    <a:p>
                      <a:pPr algn="ctr"/>
                      <a:r>
                        <a:rPr lang="en-US" sz="2000" dirty="0"/>
                        <a:t>Core Action 2</a:t>
                      </a:r>
                    </a:p>
                  </a:txBody>
                  <a:tcPr/>
                </a:tc>
                <a:extLst>
                  <a:ext uri="{0D108BD9-81ED-4DB2-BD59-A6C34878D82A}">
                    <a16:rowId xmlns:a16="http://schemas.microsoft.com/office/drawing/2014/main" val="10002"/>
                  </a:ext>
                </a:extLst>
              </a:tr>
              <a:tr h="491045">
                <a:tc>
                  <a:txBody>
                    <a:bodyPr/>
                    <a:lstStyle/>
                    <a:p>
                      <a:pPr algn="ctr"/>
                      <a:r>
                        <a:rPr lang="en-US" sz="2000" dirty="0"/>
                        <a:t>Core Action 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Focusing Activities</a:t>
            </a:r>
          </a:p>
        </p:txBody>
      </p:sp>
      <p:sp>
        <p:nvSpPr>
          <p:cNvPr id="3" name="Content Placeholder 2"/>
          <p:cNvSpPr>
            <a:spLocks noGrp="1"/>
          </p:cNvSpPr>
          <p:nvPr>
            <p:ph sz="half" idx="1"/>
          </p:nvPr>
        </p:nvSpPr>
        <p:spPr>
          <a:xfrm>
            <a:off x="1097279" y="1845733"/>
            <a:ext cx="9426070" cy="4229603"/>
          </a:xfrm>
        </p:spPr>
        <p:txBody>
          <a:bodyPr>
            <a:normAutofit/>
          </a:bodyPr>
          <a:lstStyle/>
          <a:p>
            <a:r>
              <a:rPr lang="en-US" sz="1900" i="1" dirty="0"/>
              <a:t>High School Anatomy and Physiology</a:t>
            </a:r>
          </a:p>
          <a:p>
            <a:pPr marL="0" lvl="0" indent="0">
              <a:buNone/>
            </a:pPr>
            <a:r>
              <a:rPr lang="en-US" sz="2800" dirty="0"/>
              <a:t>Based on yesterday’s text, respond to the following question in “3 to 5” sentences. </a:t>
            </a:r>
          </a:p>
          <a:p>
            <a:pPr>
              <a:buFont typeface="Arial" panose="020B0604020202020204" pitchFamily="34" charset="0"/>
              <a:buChar char="•"/>
            </a:pPr>
            <a:r>
              <a:rPr lang="en-US" sz="2800" dirty="0"/>
              <a:t> </a:t>
            </a:r>
            <a:r>
              <a:rPr lang="en-US" sz="2400" dirty="0"/>
              <a:t>Describe how a neural impulse travels from one neuron to the next. Be specific and cite evidence from the text. </a:t>
            </a:r>
          </a:p>
          <a:p>
            <a:pPr lvl="1">
              <a:buFont typeface="Arial" panose="020B0604020202020204" pitchFamily="34" charset="0"/>
              <a:buChar char="•"/>
            </a:pPr>
            <a:r>
              <a:rPr lang="en-US" sz="2000" dirty="0"/>
              <a:t>Think first</a:t>
            </a:r>
          </a:p>
          <a:p>
            <a:pPr lvl="1">
              <a:buFont typeface="Arial" panose="020B0604020202020204" pitchFamily="34" charset="0"/>
              <a:buChar char="•"/>
            </a:pPr>
            <a:r>
              <a:rPr lang="en-US" sz="2000" dirty="0"/>
              <a:t>Wonder next</a:t>
            </a:r>
          </a:p>
          <a:p>
            <a:pPr lvl="1">
              <a:buFont typeface="Arial" panose="020B0604020202020204" pitchFamily="34" charset="0"/>
              <a:buChar char="•"/>
            </a:pPr>
            <a:r>
              <a:rPr lang="en-US" sz="2000" dirty="0"/>
              <a:t>Predict</a:t>
            </a:r>
          </a:p>
          <a:p>
            <a:pPr lvl="1">
              <a:buFont typeface="Arial" panose="020B0604020202020204" pitchFamily="34" charset="0"/>
              <a:buChar char="•"/>
            </a:pPr>
            <a:r>
              <a:rPr lang="en-US" sz="2000" dirty="0"/>
              <a:t>Respond</a:t>
            </a:r>
          </a:p>
          <a:p>
            <a:endParaRPr lang="en-US" dirty="0"/>
          </a:p>
        </p:txBody>
      </p:sp>
    </p:spTree>
    <p:extLst>
      <p:ext uri="{BB962C8B-B14F-4D97-AF65-F5344CB8AC3E}">
        <p14:creationId xmlns:p14="http://schemas.microsoft.com/office/powerpoint/2010/main" val="370712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and Agenda</a:t>
            </a:r>
          </a:p>
        </p:txBody>
      </p:sp>
      <p:sp>
        <p:nvSpPr>
          <p:cNvPr id="3" name="Content Placeholder 2"/>
          <p:cNvSpPr>
            <a:spLocks noGrp="1"/>
          </p:cNvSpPr>
          <p:nvPr>
            <p:ph idx="1"/>
          </p:nvPr>
        </p:nvSpPr>
        <p:spPr/>
        <p:txBody>
          <a:bodyPr/>
          <a:lstStyle/>
          <a:p>
            <a:pPr lvl="1"/>
            <a:r>
              <a:rPr lang="en-US" dirty="0"/>
              <a:t>Current learning objectives and agenda for the class are posted &amp; communicated</a:t>
            </a:r>
          </a:p>
          <a:p>
            <a:pPr lvl="1"/>
            <a:r>
              <a:rPr lang="en-US" dirty="0"/>
              <a:t>Based on the standard(s) being taught</a:t>
            </a:r>
          </a:p>
          <a:p>
            <a:pPr lvl="1"/>
            <a:endParaRPr lang="en-US" dirty="0"/>
          </a:p>
          <a:p>
            <a:pPr marL="201168" lvl="1" indent="0">
              <a:buNone/>
            </a:pPr>
            <a:r>
              <a:rPr lang="en-US" dirty="0"/>
              <a:t>Why?</a:t>
            </a:r>
          </a:p>
          <a:p>
            <a:pPr lvl="1"/>
            <a:r>
              <a:rPr lang="en-US" dirty="0"/>
              <a:t>Define the major “chunks” of your lesson</a:t>
            </a:r>
          </a:p>
          <a:p>
            <a:pPr lvl="1"/>
            <a:r>
              <a:rPr lang="en-US" dirty="0"/>
              <a:t>Students are able to identify the “what” of the lesson</a:t>
            </a:r>
          </a:p>
          <a:p>
            <a:pPr lvl="1"/>
            <a:r>
              <a:rPr lang="en-US" dirty="0"/>
              <a:t>Students know where the class is headed and perceive a structured environment with expectations</a:t>
            </a:r>
          </a:p>
          <a:p>
            <a:pPr lvl="1"/>
            <a:r>
              <a:rPr lang="en-US" dirty="0"/>
              <a:t>Structure fosters a sense of safety and security</a:t>
            </a:r>
          </a:p>
          <a:p>
            <a:pPr lvl="1"/>
            <a:endParaRPr lang="en-US" dirty="0"/>
          </a:p>
        </p:txBody>
      </p:sp>
    </p:spTree>
    <p:extLst>
      <p:ext uri="{BB962C8B-B14F-4D97-AF65-F5344CB8AC3E}">
        <p14:creationId xmlns:p14="http://schemas.microsoft.com/office/powerpoint/2010/main" val="179846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Objectives and Agenda</a:t>
            </a:r>
          </a:p>
        </p:txBody>
      </p:sp>
      <p:sp>
        <p:nvSpPr>
          <p:cNvPr id="3" name="Content Placeholder 2"/>
          <p:cNvSpPr>
            <a:spLocks noGrp="1"/>
          </p:cNvSpPr>
          <p:nvPr>
            <p:ph idx="1"/>
          </p:nvPr>
        </p:nvSpPr>
        <p:spPr>
          <a:xfrm>
            <a:off x="1097280" y="1845734"/>
            <a:ext cx="10058400" cy="4393020"/>
          </a:xfrm>
        </p:spPr>
        <p:txBody>
          <a:bodyPr>
            <a:normAutofit lnSpcReduction="10000"/>
          </a:bodyPr>
          <a:lstStyle/>
          <a:p>
            <a:r>
              <a:rPr lang="en-US" dirty="0"/>
              <a:t>Based off of Expeditionary Learning: Module 1, Unit: 2, Lesson:3</a:t>
            </a:r>
            <a:br>
              <a:rPr lang="en-US" dirty="0"/>
            </a:br>
            <a:endParaRPr lang="en-US" dirty="0"/>
          </a:p>
          <a:p>
            <a:r>
              <a:rPr lang="en-US" u="sng" dirty="0"/>
              <a:t>Objectives:</a:t>
            </a:r>
          </a:p>
          <a:p>
            <a:pPr lvl="1"/>
            <a:r>
              <a:rPr lang="en-US" dirty="0"/>
              <a:t>Explain what a text says using quotes from the text.</a:t>
            </a:r>
          </a:p>
          <a:p>
            <a:pPr lvl="1"/>
            <a:r>
              <a:rPr lang="en-US" dirty="0"/>
              <a:t>Make inferences using quotes from the text. </a:t>
            </a:r>
          </a:p>
          <a:p>
            <a:r>
              <a:rPr lang="en-US" u="sng" dirty="0"/>
              <a:t>Agenda:</a:t>
            </a:r>
          </a:p>
          <a:p>
            <a:pPr lvl="1"/>
            <a:r>
              <a:rPr lang="en-US" dirty="0"/>
              <a:t>Focusing Activity (related to previous day’s reading </a:t>
            </a:r>
            <a:br>
              <a:rPr lang="en-US" dirty="0"/>
            </a:br>
            <a:r>
              <a:rPr lang="en-US" dirty="0"/>
              <a:t>of Chapter 3 in </a:t>
            </a:r>
            <a:r>
              <a:rPr lang="en-US" i="1" dirty="0"/>
              <a:t>Esperanza Rising)</a:t>
            </a:r>
            <a:endParaRPr lang="en-US" dirty="0"/>
          </a:p>
          <a:p>
            <a:pPr lvl="1"/>
            <a:r>
              <a:rPr lang="en-US" dirty="0"/>
              <a:t>Revisiting Papa’s Death: Close reading of pages 22 – 23</a:t>
            </a:r>
          </a:p>
          <a:p>
            <a:pPr lvl="1"/>
            <a:r>
              <a:rPr lang="en-US" dirty="0"/>
              <a:t>Evaluating and Discussing Challenges to </a:t>
            </a:r>
            <a:br>
              <a:rPr lang="en-US" dirty="0"/>
            </a:br>
            <a:r>
              <a:rPr lang="en-US" dirty="0"/>
              <a:t>Human Rights in Chapters 2 and 3</a:t>
            </a:r>
          </a:p>
          <a:p>
            <a:pPr lvl="1"/>
            <a:r>
              <a:rPr lang="en-US" dirty="0"/>
              <a:t>Writing about how characters respond to challenges</a:t>
            </a:r>
          </a:p>
          <a:p>
            <a:pPr lvl="1"/>
            <a:r>
              <a:rPr lang="en-US" dirty="0"/>
              <a:t>Lesson debrief</a:t>
            </a:r>
          </a:p>
          <a:p>
            <a:pPr lvl="1"/>
            <a:r>
              <a:rPr lang="en-US" dirty="0"/>
              <a:t>Exit ticket</a:t>
            </a:r>
          </a:p>
          <a:p>
            <a:endParaRPr lang="en-US" dirty="0"/>
          </a:p>
        </p:txBody>
      </p:sp>
      <p:sp>
        <p:nvSpPr>
          <p:cNvPr id="4" name="Rectangle 3"/>
          <p:cNvSpPr/>
          <p:nvPr/>
        </p:nvSpPr>
        <p:spPr>
          <a:xfrm>
            <a:off x="8381026" y="4210800"/>
            <a:ext cx="2607013" cy="13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i="1" dirty="0"/>
              <a:t>Each of the following would be considered different “chunks” of the lesson</a:t>
            </a:r>
            <a:r>
              <a:rPr lang="en-US" sz="1400" dirty="0"/>
              <a:t> </a:t>
            </a:r>
            <a:r>
              <a:rPr lang="en-US" sz="1400" i="1" dirty="0"/>
              <a:t>and make up a majority of the time spent in the lesson.</a:t>
            </a:r>
            <a:endParaRPr lang="en-US" sz="1400" dirty="0"/>
          </a:p>
        </p:txBody>
      </p:sp>
      <p:cxnSp>
        <p:nvCxnSpPr>
          <p:cNvPr id="6" name="Straight Arrow Connector 5"/>
          <p:cNvCxnSpPr/>
          <p:nvPr/>
        </p:nvCxnSpPr>
        <p:spPr>
          <a:xfrm flipH="1" flipV="1">
            <a:off x="6590371" y="4482790"/>
            <a:ext cx="1775415" cy="383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flipV="1">
            <a:off x="5250873" y="4866324"/>
            <a:ext cx="3267314" cy="13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6400800" y="4892804"/>
            <a:ext cx="1964988" cy="358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50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Framework Feedback</a:t>
            </a:r>
          </a:p>
        </p:txBody>
      </p:sp>
      <p:sp>
        <p:nvSpPr>
          <p:cNvPr id="5" name="Content Placeholder 4"/>
          <p:cNvSpPr>
            <a:spLocks noGrp="1"/>
          </p:cNvSpPr>
          <p:nvPr>
            <p:ph idx="1"/>
          </p:nvPr>
        </p:nvSpPr>
        <p:spPr/>
        <p:txBody>
          <a:bodyPr/>
          <a:lstStyle/>
          <a:p>
            <a:r>
              <a:rPr lang="en-US" dirty="0"/>
              <a:t>Remember, it’s all about </a:t>
            </a:r>
            <a:r>
              <a:rPr lang="en-US" u="sng" dirty="0"/>
              <a:t>coaching</a:t>
            </a:r>
            <a:r>
              <a:rPr lang="en-US" dirty="0"/>
              <a:t>!</a:t>
            </a:r>
          </a:p>
          <a:p>
            <a:r>
              <a:rPr lang="en-US" dirty="0"/>
              <a:t>The more coaching conversations we have about instruction, the more instruction will improve.</a:t>
            </a:r>
          </a:p>
          <a:p>
            <a:r>
              <a:rPr lang="en-US" dirty="0"/>
              <a:t>We owe you feedback to help you grow as a professional.</a:t>
            </a:r>
          </a:p>
          <a:p>
            <a:r>
              <a:rPr lang="en-US" dirty="0"/>
              <a:t>Our students deserve to attend schools where professionals are reflective about their own practices and open to feedback.</a:t>
            </a:r>
          </a:p>
          <a:p>
            <a:pPr lvl="1"/>
            <a:r>
              <a:rPr lang="en-US" dirty="0"/>
              <a:t>This includes teachers, principals, support staff</a:t>
            </a:r>
            <a:r>
              <a:rPr lang="mr-IN" dirty="0"/>
              <a:t>…</a:t>
            </a:r>
            <a:r>
              <a:rPr lang="en-US" dirty="0"/>
              <a:t>everyone.</a:t>
            </a:r>
          </a:p>
        </p:txBody>
      </p:sp>
    </p:spTree>
    <p:extLst>
      <p:ext uri="{BB962C8B-B14F-4D97-AF65-F5344CB8AC3E}">
        <p14:creationId xmlns:p14="http://schemas.microsoft.com/office/powerpoint/2010/main" val="155203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40577" y="1846263"/>
            <a:ext cx="3051484" cy="4022725"/>
          </a:xfrm>
        </p:spPr>
      </p:pic>
      <p:sp>
        <p:nvSpPr>
          <p:cNvPr id="7" name="Content Placeholder 6"/>
          <p:cNvSpPr>
            <a:spLocks noGrp="1"/>
          </p:cNvSpPr>
          <p:nvPr>
            <p:ph sz="half" idx="2"/>
          </p:nvPr>
        </p:nvSpPr>
        <p:spPr>
          <a:xfrm>
            <a:off x="5760184" y="831984"/>
            <a:ext cx="5959633" cy="5331764"/>
          </a:xfrm>
        </p:spPr>
        <p:txBody>
          <a:bodyPr/>
          <a:lstStyle/>
          <a:p>
            <a:r>
              <a:rPr lang="en-US" sz="2400" dirty="0"/>
              <a:t>How would feedback be determined if a walk-through happened during a focusing activity?</a:t>
            </a:r>
          </a:p>
          <a:p>
            <a:endParaRPr lang="en-US" u="sng" dirty="0"/>
          </a:p>
          <a:p>
            <a:r>
              <a:rPr lang="en-US" dirty="0"/>
              <a:t>Since it is during the “Starter,” that is the section of the lesson that would be looked at.</a:t>
            </a:r>
          </a:p>
          <a:p>
            <a:pPr lvl="1"/>
            <a:r>
              <a:rPr lang="en-US" dirty="0"/>
              <a:t>“How”</a:t>
            </a:r>
          </a:p>
          <a:p>
            <a:endParaRPr lang="en-US" dirty="0"/>
          </a:p>
          <a:p>
            <a:r>
              <a:rPr lang="en-US" dirty="0"/>
              <a:t>Then the IPG indicators would be looked at to determine the quality of the focusing activity.</a:t>
            </a:r>
          </a:p>
          <a:p>
            <a:pPr lvl="1"/>
            <a:r>
              <a:rPr lang="en-US" dirty="0"/>
              <a:t>“What”</a:t>
            </a:r>
          </a:p>
        </p:txBody>
      </p:sp>
      <p:pic>
        <p:nvPicPr>
          <p:cNvPr id="1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221076"/>
            <a:ext cx="4972050" cy="6553581"/>
          </a:xfrm>
          <a:prstGeom prst="rect">
            <a:avLst/>
          </a:prstGeom>
        </p:spPr>
      </p:pic>
      <p:sp>
        <p:nvSpPr>
          <p:cNvPr id="2" name="Rectangle 1"/>
          <p:cNvSpPr/>
          <p:nvPr/>
        </p:nvSpPr>
        <p:spPr>
          <a:xfrm>
            <a:off x="1800225" y="371475"/>
            <a:ext cx="3371850" cy="21859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017266" y="2557463"/>
            <a:ext cx="702945"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Down Arrow 12"/>
          <p:cNvSpPr/>
          <p:nvPr/>
        </p:nvSpPr>
        <p:spPr>
          <a:xfrm>
            <a:off x="1017264" y="3814965"/>
            <a:ext cx="702945"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Down Arrow 13"/>
          <p:cNvSpPr/>
          <p:nvPr/>
        </p:nvSpPr>
        <p:spPr>
          <a:xfrm>
            <a:off x="1017265" y="5268873"/>
            <a:ext cx="702945"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9384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4915"/>
            <a:ext cx="10058400" cy="962445"/>
          </a:xfrm>
        </p:spPr>
        <p:txBody>
          <a:bodyPr>
            <a:normAutofit/>
          </a:bodyPr>
          <a:lstStyle/>
          <a:p>
            <a:r>
              <a:rPr lang="en-US" dirty="0"/>
              <a:t>Instructional Framework Feedback</a:t>
            </a:r>
          </a:p>
        </p:txBody>
      </p:sp>
      <p:sp>
        <p:nvSpPr>
          <p:cNvPr id="3" name="Content Placeholder 2"/>
          <p:cNvSpPr>
            <a:spLocks noGrp="1"/>
          </p:cNvSpPr>
          <p:nvPr>
            <p:ph sz="half" idx="1"/>
          </p:nvPr>
        </p:nvSpPr>
        <p:spPr>
          <a:xfrm>
            <a:off x="1097279" y="1845733"/>
            <a:ext cx="4937760" cy="4623647"/>
          </a:xfrm>
        </p:spPr>
        <p:txBody>
          <a:bodyPr>
            <a:normAutofit fontScale="92500" lnSpcReduction="20000"/>
          </a:bodyPr>
          <a:lstStyle/>
          <a:p>
            <a:r>
              <a:rPr lang="en-US" dirty="0"/>
              <a:t>6</a:t>
            </a:r>
            <a:r>
              <a:rPr lang="en-US" baseline="30000" dirty="0"/>
              <a:t>th</a:t>
            </a:r>
            <a:r>
              <a:rPr lang="en-US" dirty="0"/>
              <a:t> Grade ELA Example:</a:t>
            </a:r>
          </a:p>
          <a:p>
            <a:endParaRPr lang="en-US" dirty="0"/>
          </a:p>
          <a:p>
            <a:r>
              <a:rPr lang="en-US" dirty="0"/>
              <a:t>Based on previous day’s reading of Chapter 2 in </a:t>
            </a:r>
            <a:r>
              <a:rPr lang="en-US" i="1" dirty="0"/>
              <a:t>Hatchet. </a:t>
            </a:r>
            <a:r>
              <a:rPr lang="en-US" dirty="0"/>
              <a:t> Refer to your book to answer the following questions:</a:t>
            </a:r>
          </a:p>
          <a:p>
            <a:pPr marL="457200" lvl="0" indent="-457200">
              <a:buFont typeface="+mj-lt"/>
              <a:buAutoNum type="arabicPeriod"/>
            </a:pPr>
            <a:r>
              <a:rPr lang="en-US" dirty="0"/>
              <a:t>What does Brian do to save the pilot?</a:t>
            </a:r>
          </a:p>
          <a:p>
            <a:pPr marL="457200" lvl="0" indent="-457200">
              <a:buFont typeface="+mj-lt"/>
              <a:buAutoNum type="arabicPeriod"/>
            </a:pPr>
            <a:r>
              <a:rPr lang="en-US" dirty="0"/>
              <a:t>How does Brian determine that the pilot is dead? What evidence supports your answer?</a:t>
            </a:r>
          </a:p>
          <a:p>
            <a:pPr marL="457200" lvl="0" indent="-457200">
              <a:buFont typeface="+mj-lt"/>
              <a:buAutoNum type="arabicPeriod"/>
            </a:pPr>
            <a:r>
              <a:rPr lang="en-US" dirty="0"/>
              <a:t>How does Brian know how to use the microphone on the headset? What evidence supports your answer?</a:t>
            </a:r>
          </a:p>
          <a:p>
            <a:pPr marL="457200" lvl="0" indent="-457200">
              <a:buFont typeface="+mj-lt"/>
              <a:buAutoNum type="arabicPeriod"/>
            </a:pPr>
            <a:r>
              <a:rPr lang="en-US" dirty="0"/>
              <a:t>What figurative language contributes to the tone of the first 2 pages of this chapter?  Use at least 2 examples of figurative language from the text, including context clues that helped you to understand their meaning.</a:t>
            </a:r>
          </a:p>
        </p:txBody>
      </p:sp>
      <p:pic>
        <p:nvPicPr>
          <p:cNvPr id="5"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4762" r="70841"/>
          <a:stretch/>
        </p:blipFill>
        <p:spPr>
          <a:xfrm>
            <a:off x="6126480" y="1845733"/>
            <a:ext cx="2930185" cy="4373081"/>
          </a:xfrm>
          <a:prstGeom prst="rect">
            <a:avLst/>
          </a:prstGeom>
        </p:spPr>
      </p:pic>
      <p:sp>
        <p:nvSpPr>
          <p:cNvPr id="4" name="Cloud 3"/>
          <p:cNvSpPr/>
          <p:nvPr/>
        </p:nvSpPr>
        <p:spPr>
          <a:xfrm>
            <a:off x="9308912" y="2534549"/>
            <a:ext cx="2746453" cy="272217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Does what I see/hear mostly align with this or not?</a:t>
            </a:r>
          </a:p>
          <a:p>
            <a:pPr algn="ctr"/>
            <a:endParaRPr lang="en-US" sz="1600" dirty="0"/>
          </a:p>
          <a:p>
            <a:pPr algn="ctr"/>
            <a:r>
              <a:rPr lang="en-US" sz="1600" dirty="0"/>
              <a:t>Were there missed opportunities?</a:t>
            </a:r>
          </a:p>
        </p:txBody>
      </p:sp>
    </p:spTree>
    <p:extLst>
      <p:ext uri="{BB962C8B-B14F-4D97-AF65-F5344CB8AC3E}">
        <p14:creationId xmlns:p14="http://schemas.microsoft.com/office/powerpoint/2010/main" val="21349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28" y="693066"/>
            <a:ext cx="3411658" cy="962445"/>
          </a:xfrm>
        </p:spPr>
        <p:txBody>
          <a:bodyPr>
            <a:noAutofit/>
          </a:bodyPr>
          <a:lstStyle/>
          <a:p>
            <a:r>
              <a:rPr lang="en-US" sz="2800" dirty="0"/>
              <a:t>Instructional Framework Feedback</a:t>
            </a:r>
          </a:p>
        </p:txBody>
      </p:sp>
      <p:sp>
        <p:nvSpPr>
          <p:cNvPr id="3" name="Content Placeholder 2"/>
          <p:cNvSpPr>
            <a:spLocks noGrp="1"/>
          </p:cNvSpPr>
          <p:nvPr>
            <p:ph sz="half" idx="1"/>
          </p:nvPr>
        </p:nvSpPr>
        <p:spPr>
          <a:xfrm>
            <a:off x="508699" y="1835223"/>
            <a:ext cx="3338087" cy="4400083"/>
          </a:xfrm>
        </p:spPr>
        <p:txBody>
          <a:bodyPr>
            <a:normAutofit fontScale="70000" lnSpcReduction="20000"/>
          </a:bodyPr>
          <a:lstStyle/>
          <a:p>
            <a:r>
              <a:rPr lang="en-US" dirty="0"/>
              <a:t>6</a:t>
            </a:r>
            <a:r>
              <a:rPr lang="en-US" baseline="30000" dirty="0"/>
              <a:t>th</a:t>
            </a:r>
            <a:r>
              <a:rPr lang="en-US" dirty="0"/>
              <a:t> Grade ELA Example:</a:t>
            </a:r>
          </a:p>
          <a:p>
            <a:endParaRPr lang="en-US" dirty="0"/>
          </a:p>
          <a:p>
            <a:r>
              <a:rPr lang="en-US" dirty="0"/>
              <a:t>Based on previous day’s reading of Chapter 2 in </a:t>
            </a:r>
            <a:r>
              <a:rPr lang="en-US" i="1" dirty="0"/>
              <a:t>Hatchet. </a:t>
            </a:r>
            <a:r>
              <a:rPr lang="en-US" dirty="0"/>
              <a:t> Refer to your book to answer the following questions:</a:t>
            </a:r>
          </a:p>
          <a:p>
            <a:pPr marL="457200" lvl="0" indent="-457200">
              <a:buFont typeface="+mj-lt"/>
              <a:buAutoNum type="arabicPeriod"/>
            </a:pPr>
            <a:r>
              <a:rPr lang="en-US" dirty="0"/>
              <a:t>What does Brian do to save the pilot?</a:t>
            </a:r>
          </a:p>
          <a:p>
            <a:pPr marL="457200" lvl="0" indent="-457200">
              <a:buFont typeface="+mj-lt"/>
              <a:buAutoNum type="arabicPeriod"/>
            </a:pPr>
            <a:r>
              <a:rPr lang="en-US" dirty="0"/>
              <a:t>How does Brian determine that the pilot is dead? What evidence supports your answer?</a:t>
            </a:r>
          </a:p>
          <a:p>
            <a:pPr marL="457200" lvl="0" indent="-457200">
              <a:buFont typeface="+mj-lt"/>
              <a:buAutoNum type="arabicPeriod"/>
            </a:pPr>
            <a:r>
              <a:rPr lang="en-US" dirty="0"/>
              <a:t>How does Brian know how to use the microphone on the headset? What evidence supports your answer?</a:t>
            </a:r>
          </a:p>
          <a:p>
            <a:pPr marL="457200" lvl="0" indent="-457200">
              <a:buFont typeface="+mj-lt"/>
              <a:buAutoNum type="arabicPeriod"/>
            </a:pPr>
            <a:r>
              <a:rPr lang="en-US" dirty="0"/>
              <a:t>What figurative language contributes to the tone of the first 2 pages of this chapter?  Use at least 2 examples of figurative language from the text, including context clues that helped you to understand their meaning.</a:t>
            </a:r>
          </a:p>
        </p:txBody>
      </p:sp>
      <p:pic>
        <p:nvPicPr>
          <p:cNvPr id="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14093" y="693066"/>
            <a:ext cx="6837687" cy="6013223"/>
          </a:xfrm>
        </p:spPr>
      </p:pic>
      <p:sp>
        <p:nvSpPr>
          <p:cNvPr id="7" name="Rectangle 6"/>
          <p:cNvSpPr/>
          <p:nvPr/>
        </p:nvSpPr>
        <p:spPr>
          <a:xfrm>
            <a:off x="10951780" y="693066"/>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8" name="Rectangle 7"/>
          <p:cNvSpPr/>
          <p:nvPr/>
        </p:nvSpPr>
        <p:spPr>
          <a:xfrm>
            <a:off x="10951780" y="1286901"/>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9" name="Rectangle 8"/>
          <p:cNvSpPr/>
          <p:nvPr/>
        </p:nvSpPr>
        <p:spPr>
          <a:xfrm>
            <a:off x="10951780" y="1835223"/>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0" name="Rectangle 9"/>
          <p:cNvSpPr/>
          <p:nvPr/>
        </p:nvSpPr>
        <p:spPr>
          <a:xfrm>
            <a:off x="10951780" y="2527121"/>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1" name="Rectangle 10"/>
          <p:cNvSpPr/>
          <p:nvPr/>
        </p:nvSpPr>
        <p:spPr>
          <a:xfrm>
            <a:off x="10951780" y="2966154"/>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2" name="Rectangle 11"/>
          <p:cNvSpPr/>
          <p:nvPr/>
        </p:nvSpPr>
        <p:spPr>
          <a:xfrm>
            <a:off x="10951780" y="3700262"/>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3" name="Rectangle 12"/>
          <p:cNvSpPr/>
          <p:nvPr/>
        </p:nvSpPr>
        <p:spPr>
          <a:xfrm>
            <a:off x="10934830" y="4158946"/>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4" name="Rectangle 13"/>
          <p:cNvSpPr/>
          <p:nvPr/>
        </p:nvSpPr>
        <p:spPr>
          <a:xfrm>
            <a:off x="10951780" y="4565139"/>
            <a:ext cx="1051167" cy="2119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Dependent on teacher actions in the room</a:t>
            </a:r>
            <a:r>
              <a:rPr lang="mr-IN" sz="1200" dirty="0"/>
              <a:t>…</a:t>
            </a:r>
            <a:r>
              <a:rPr lang="en-US" sz="1200" dirty="0"/>
              <a:t>did strategies such as “Praise, Prompt, and Leave” occur? </a:t>
            </a:r>
          </a:p>
        </p:txBody>
      </p:sp>
      <p:sp>
        <p:nvSpPr>
          <p:cNvPr id="15" name="Rectangle 14"/>
          <p:cNvSpPr/>
          <p:nvPr/>
        </p:nvSpPr>
        <p:spPr>
          <a:xfrm>
            <a:off x="4157308" y="714456"/>
            <a:ext cx="6697561" cy="59918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Standard Alignment: </a:t>
            </a:r>
            <a:r>
              <a:rPr lang="en-US" dirty="0"/>
              <a:t>The lesson reflects the demands of the standards</a:t>
            </a:r>
          </a:p>
          <a:p>
            <a:pPr algn="ctr"/>
            <a:endParaRPr lang="en-US" dirty="0"/>
          </a:p>
          <a:p>
            <a:pPr algn="ctr"/>
            <a:r>
              <a:rPr lang="en-US" dirty="0"/>
              <a:t>Yes or No?</a:t>
            </a:r>
          </a:p>
          <a:p>
            <a:pPr algn="ctr"/>
            <a:endParaRPr lang="en-US" dirty="0"/>
          </a:p>
          <a:p>
            <a:pPr algn="ctr"/>
            <a:r>
              <a:rPr lang="en-US" dirty="0"/>
              <a:t>6.RL.KID.1 Analyze what a text says explicitly and draw logical inferences; cite textual evidence to support conclusions. </a:t>
            </a:r>
          </a:p>
          <a:p>
            <a:pPr algn="ctr"/>
            <a:endParaRPr lang="en-US" dirty="0"/>
          </a:p>
          <a:p>
            <a:pPr algn="ctr"/>
            <a:r>
              <a:rPr lang="en-US" dirty="0"/>
              <a:t>6.RL.KID.3 Describe how the plot of a story or drama unfolds, as well as how the characters respond or change as the plot moves toward a resolution.</a:t>
            </a:r>
          </a:p>
          <a:p>
            <a:pPr algn="ctr"/>
            <a:endParaRPr lang="en-US" dirty="0"/>
          </a:p>
          <a:p>
            <a:pPr algn="ctr"/>
            <a:r>
              <a:rPr lang="en-US" dirty="0"/>
              <a:t>6.RL.CS.4 Determine the meaning of words and phrases as they are used in a text, including figurative and connotative meanings; analyze the impact of specific word choices on meaning and tone, including allusions to other texts.</a:t>
            </a:r>
          </a:p>
          <a:p>
            <a:pPr algn="ctr"/>
            <a:endParaRPr lang="en-US" dirty="0"/>
          </a:p>
          <a:p>
            <a:pPr algn="ctr"/>
            <a:r>
              <a:rPr lang="en-US" dirty="0"/>
              <a:t>Yes!</a:t>
            </a:r>
          </a:p>
        </p:txBody>
      </p:sp>
      <p:sp>
        <p:nvSpPr>
          <p:cNvPr id="18" name="Rectangle 17"/>
          <p:cNvSpPr/>
          <p:nvPr/>
        </p:nvSpPr>
        <p:spPr>
          <a:xfrm>
            <a:off x="4114092" y="409894"/>
            <a:ext cx="6740777" cy="59918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Core Action 1: Focus each lesson on a high-quality text (or multiple texts).</a:t>
            </a:r>
          </a:p>
          <a:p>
            <a:pPr algn="ctr"/>
            <a:endParaRPr lang="en-US" sz="1600" b="1" dirty="0"/>
          </a:p>
          <a:p>
            <a:pPr marL="342900" indent="-342900">
              <a:buFont typeface="+mj-lt"/>
              <a:buAutoNum type="alphaUcPeriod"/>
            </a:pPr>
            <a:r>
              <a:rPr lang="en-US" sz="1600" dirty="0"/>
              <a:t>A majority of time is spent reading, writing, or speaking about text(s)*.</a:t>
            </a:r>
          </a:p>
          <a:p>
            <a:pPr lvl="1">
              <a:buFont typeface="Wingdings" charset="2"/>
              <a:buChar char="§"/>
            </a:pPr>
            <a:r>
              <a:rPr lang="en-US" sz="1600" dirty="0">
                <a:latin typeface="Calibri" charset="0"/>
              </a:rPr>
              <a:t>For classrooms outside of ELA, data representations, diagrams, or other representations of information may be appropriate. In that situation, the rest of the questions using the word “text” would then rely on the source of information described above. However, use of text is still expected a majority of the time.</a:t>
            </a:r>
          </a:p>
          <a:p>
            <a:pPr lvl="1">
              <a:buFont typeface="Wingdings" charset="2"/>
              <a:buChar char="§"/>
            </a:pPr>
            <a:r>
              <a:rPr lang="en-US" sz="1600" dirty="0"/>
              <a:t>Brief informational videos may be appropriate depending on the standard(s) being taught.</a:t>
            </a:r>
          </a:p>
          <a:p>
            <a:pPr lvl="1">
              <a:buFont typeface="Wingdings" charset="2"/>
              <a:buChar char="§"/>
            </a:pPr>
            <a:endParaRPr lang="en-US" sz="1600" dirty="0"/>
          </a:p>
          <a:p>
            <a:r>
              <a:rPr lang="en-US" sz="1600" dirty="0"/>
              <a:t>							   Yes!</a:t>
            </a:r>
            <a:br>
              <a:rPr lang="en-US" sz="1600" dirty="0"/>
            </a:br>
            <a:endParaRPr lang="en-US" sz="1600" dirty="0"/>
          </a:p>
          <a:p>
            <a:r>
              <a:rPr lang="en-US" sz="1600" dirty="0">
                <a:latin typeface="Calibri" charset="0"/>
              </a:rPr>
              <a:t>B.	The text(s) are at or above the quantitative and qualitative complexity 	level expected for the grade and time in the school year and exhibit 	exceptional craft or build knowledge.</a:t>
            </a:r>
          </a:p>
          <a:p>
            <a:pPr lvl="1">
              <a:buFont typeface="Wingdings" charset="2"/>
              <a:buChar char="§"/>
            </a:pPr>
            <a:r>
              <a:rPr lang="en-US" sz="1600" dirty="0">
                <a:latin typeface="Calibri" charset="0"/>
              </a:rPr>
              <a:t>The texts can be entered and re-entered for different purposes.</a:t>
            </a:r>
            <a:endParaRPr lang="en-US" sz="1600" b="1" dirty="0">
              <a:latin typeface="Calibri" charset="0"/>
            </a:endParaRPr>
          </a:p>
          <a:p>
            <a:pPr lvl="1">
              <a:buFont typeface="Wingdings" charset="2"/>
              <a:buChar char="§"/>
            </a:pPr>
            <a:r>
              <a:rPr lang="en-US" sz="1600" dirty="0">
                <a:latin typeface="Calibri" charset="0"/>
              </a:rPr>
              <a:t>Examples: Books, poems, short stories, articles, selections from a textbook, etc. used to teach the standard(s).</a:t>
            </a:r>
          </a:p>
          <a:p>
            <a:pPr lvl="1" algn="ctr"/>
            <a:endParaRPr lang="en-US" sz="1600" dirty="0">
              <a:latin typeface="Calibri" charset="0"/>
            </a:endParaRPr>
          </a:p>
          <a:p>
            <a:pPr lvl="1" algn="ctr"/>
            <a:r>
              <a:rPr lang="en-US" sz="1600" dirty="0">
                <a:latin typeface="Calibri" charset="0"/>
              </a:rPr>
              <a:t>Yes!</a:t>
            </a:r>
            <a:endParaRPr lang="en-US" b="1" dirty="0"/>
          </a:p>
          <a:p>
            <a:pPr algn="ctr"/>
            <a:endParaRPr lang="en-US" b="1" dirty="0"/>
          </a:p>
          <a:p>
            <a:pPr algn="ctr"/>
            <a:endParaRPr lang="en-US" dirty="0"/>
          </a:p>
        </p:txBody>
      </p:sp>
      <p:sp>
        <p:nvSpPr>
          <p:cNvPr id="35" name="Rectangle 34"/>
          <p:cNvSpPr/>
          <p:nvPr/>
        </p:nvSpPr>
        <p:spPr>
          <a:xfrm>
            <a:off x="4135699" y="99025"/>
            <a:ext cx="6740777" cy="67062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a:p>
          <a:p>
            <a:pPr algn="ctr"/>
            <a:r>
              <a:rPr lang="en-US" sz="1200" b="1" dirty="0"/>
              <a:t>Core Action 2: Employ questions and tasks, both oral and written, that are text specific and accurately address the analytical thinking required by the grade-level standards.</a:t>
            </a:r>
            <a:r>
              <a:rPr lang="en-US" sz="1200" dirty="0"/>
              <a:t> </a:t>
            </a:r>
            <a:endParaRPr lang="en-US" sz="1200" b="1" dirty="0"/>
          </a:p>
          <a:p>
            <a:pPr algn="ctr"/>
            <a:endParaRPr lang="en-US" sz="1200" b="1" dirty="0">
              <a:latin typeface="Calibri" charset="0"/>
            </a:endParaRPr>
          </a:p>
          <a:p>
            <a:pPr marL="342900" indent="-342900">
              <a:buFont typeface="+mj-lt"/>
              <a:buAutoNum type="alphaUcPeriod"/>
            </a:pPr>
            <a:r>
              <a:rPr lang="en-US" sz="1200" dirty="0">
                <a:latin typeface="Calibri" charset="0"/>
              </a:rPr>
              <a:t>Most questions and writing tasks return students to the text to build understanding of the text and the standard(s) being taught</a:t>
            </a:r>
            <a:br>
              <a:rPr lang="en-US" sz="1200" dirty="0">
                <a:latin typeface="Calibri" charset="0"/>
              </a:rPr>
            </a:br>
            <a:br>
              <a:rPr lang="en-US" sz="1200" dirty="0">
                <a:latin typeface="Calibri" charset="0"/>
              </a:rPr>
            </a:br>
            <a:r>
              <a:rPr lang="en-US" sz="1200" dirty="0">
                <a:latin typeface="Calibri" charset="0"/>
              </a:rPr>
              <a:t>							Yes!</a:t>
            </a:r>
            <a:br>
              <a:rPr lang="en-US" sz="1200" dirty="0">
                <a:latin typeface="Calibri" charset="0"/>
              </a:rPr>
            </a:br>
            <a:endParaRPr lang="en-US" sz="1200" dirty="0">
              <a:latin typeface="Calibri" charset="0"/>
            </a:endParaRPr>
          </a:p>
          <a:p>
            <a:pPr marL="342900" indent="-342900">
              <a:buFont typeface="+mj-lt"/>
              <a:buAutoNum type="alphaUcPeriod"/>
            </a:pPr>
            <a:r>
              <a:rPr lang="en-US" sz="1200" dirty="0">
                <a:latin typeface="Calibri" charset="0"/>
              </a:rPr>
              <a:t>Most questions and writing tasks require students to collect and use evidence from the text to demonstrate understanding and to support their ideas about the text.</a:t>
            </a:r>
          </a:p>
          <a:p>
            <a:pPr lvl="1">
              <a:buFont typeface="Wingdings" charset="2"/>
              <a:buChar char="§"/>
            </a:pPr>
            <a:r>
              <a:rPr lang="en-US" sz="1200" dirty="0">
                <a:latin typeface="Calibri" charset="0"/>
              </a:rPr>
              <a:t>Questions should be answered through a student’s understanding that is then able to be supported by text evidence. Most questions should </a:t>
            </a:r>
            <a:r>
              <a:rPr lang="en-US" sz="1200" b="1" dirty="0">
                <a:latin typeface="Calibri" charset="0"/>
              </a:rPr>
              <a:t>not</a:t>
            </a:r>
            <a:r>
              <a:rPr lang="en-US" sz="1200" dirty="0">
                <a:latin typeface="Calibri" charset="0"/>
              </a:rPr>
              <a:t> be able to be answered only by the text evidence. </a:t>
            </a:r>
          </a:p>
          <a:p>
            <a:pPr lvl="1">
              <a:buFont typeface="Wingdings" charset="2"/>
              <a:buChar char="§"/>
            </a:pPr>
            <a:r>
              <a:rPr lang="en-US" sz="1200" dirty="0">
                <a:latin typeface="Calibri" charset="0"/>
              </a:rPr>
              <a:t>During any reading time, interactive lecture, or informational videos, students have a purpose for reading or listening and are noting evidence, thoughts, conclusions, etc. in some way. </a:t>
            </a:r>
            <a:br>
              <a:rPr lang="en-US" sz="1200" dirty="0">
                <a:latin typeface="Calibri" charset="0"/>
              </a:rPr>
            </a:br>
            <a:br>
              <a:rPr lang="en-US" sz="1200" dirty="0">
                <a:latin typeface="Calibri" charset="0"/>
              </a:rPr>
            </a:br>
            <a:r>
              <a:rPr lang="en-US" sz="1200" dirty="0">
                <a:latin typeface="Calibri" charset="0"/>
              </a:rPr>
              <a:t>						Yes!</a:t>
            </a:r>
            <a:br>
              <a:rPr lang="en-US" sz="1200" dirty="0">
                <a:latin typeface="Calibri" charset="0"/>
              </a:rPr>
            </a:br>
            <a:endParaRPr lang="en-US" sz="1200" dirty="0">
              <a:latin typeface="Calibri" charset="0"/>
            </a:endParaRPr>
          </a:p>
          <a:p>
            <a:pPr marL="342900" indent="-342900">
              <a:buFont typeface="+mj-lt"/>
              <a:buAutoNum type="alphaUcPeriod"/>
            </a:pPr>
            <a:r>
              <a:rPr lang="en-US" sz="1200" dirty="0">
                <a:latin typeface="Calibri" charset="0"/>
              </a:rPr>
              <a:t>Most questions and writing tasks focus students on the most important words, phrases, and sentences that matter most to understanding the text and how they are used in the text.</a:t>
            </a:r>
          </a:p>
          <a:p>
            <a:pPr lvl="1">
              <a:buFont typeface="Wingdings" charset="2"/>
              <a:buChar char="§"/>
            </a:pPr>
            <a:r>
              <a:rPr lang="en-US" sz="1200" dirty="0">
                <a:latin typeface="Calibri" charset="0"/>
              </a:rPr>
              <a:t>Students are asked to address vocabulary, phrases, and sentences in the context of what they are reading and not in isolation.</a:t>
            </a:r>
          </a:p>
          <a:p>
            <a:pPr lvl="1">
              <a:buFont typeface="Wingdings" charset="2"/>
              <a:buChar char="§"/>
            </a:pPr>
            <a:r>
              <a:rPr lang="en-US" sz="1200" dirty="0">
                <a:latin typeface="Calibri" charset="0"/>
              </a:rPr>
              <a:t>Unless a cold read is specifically called for or needed, teachers preview the words, phrases, and sentences that are essential to students’ comprehension of the text.</a:t>
            </a:r>
            <a:br>
              <a:rPr lang="en-US" sz="1200" dirty="0">
                <a:latin typeface="Calibri" charset="0"/>
              </a:rPr>
            </a:br>
            <a:br>
              <a:rPr lang="en-US" sz="1200" dirty="0">
                <a:latin typeface="Calibri" charset="0"/>
              </a:rPr>
            </a:br>
            <a:r>
              <a:rPr lang="en-US" sz="1200" dirty="0">
                <a:latin typeface="Calibri" charset="0"/>
              </a:rPr>
              <a:t>						Yes!</a:t>
            </a:r>
            <a:br>
              <a:rPr lang="en-US" sz="1200" dirty="0">
                <a:latin typeface="Calibri" charset="0"/>
              </a:rPr>
            </a:br>
            <a:endParaRPr lang="en-US" sz="1200" dirty="0">
              <a:latin typeface="Calibri" charset="0"/>
            </a:endParaRPr>
          </a:p>
          <a:p>
            <a:pPr marL="342900" indent="-342900">
              <a:buFont typeface="+mj-lt"/>
              <a:buAutoNum type="alphaUcPeriod"/>
            </a:pPr>
            <a:r>
              <a:rPr lang="en-US" sz="1200" dirty="0">
                <a:latin typeface="Calibri" charset="0"/>
              </a:rPr>
              <a:t>Most questions are intentionally sequenced to support building knowledge by guiding students to delve deeper into the text.</a:t>
            </a:r>
          </a:p>
          <a:p>
            <a:pPr lvl="1">
              <a:buFont typeface="Wingdings" charset="2"/>
              <a:buChar char="§"/>
            </a:pPr>
            <a:r>
              <a:rPr lang="en-US" sz="1200" dirty="0">
                <a:latin typeface="Calibri" charset="0"/>
              </a:rPr>
              <a:t>Questions show a progression from basic to complex (increasing the level of demand of the questions).</a:t>
            </a:r>
          </a:p>
          <a:p>
            <a:pPr lvl="1">
              <a:buFont typeface="Wingdings" charset="2"/>
              <a:buChar char="§"/>
            </a:pPr>
            <a:r>
              <a:rPr lang="en-US" sz="1200" dirty="0">
                <a:latin typeface="Calibri" charset="0"/>
              </a:rPr>
              <a:t>The sequence of questions guides students’ thinking to the main takeaways desired by the teacher’s task (as determined by the standard).</a:t>
            </a:r>
          </a:p>
          <a:p>
            <a:pPr lvl="1">
              <a:buFont typeface="Wingdings" charset="2"/>
              <a:buChar char="§"/>
            </a:pPr>
            <a:endParaRPr lang="en-US" sz="1200" b="1" dirty="0">
              <a:latin typeface="Calibri" charset="0"/>
            </a:endParaRPr>
          </a:p>
          <a:p>
            <a:pPr lvl="1"/>
            <a:r>
              <a:rPr lang="en-US" sz="1200" b="1" dirty="0">
                <a:latin typeface="Calibri" charset="0"/>
              </a:rPr>
              <a:t>						</a:t>
            </a:r>
            <a:r>
              <a:rPr lang="en-US" sz="1200" dirty="0">
                <a:latin typeface="Calibri" charset="0"/>
              </a:rPr>
              <a:t>Yes!</a:t>
            </a:r>
            <a:endParaRPr lang="en-US" sz="1200" b="1" dirty="0">
              <a:latin typeface="Calibri" charset="0"/>
            </a:endParaRPr>
          </a:p>
          <a:p>
            <a:pPr lvl="1">
              <a:buFont typeface="Wingdings" charset="2"/>
              <a:buChar char="§"/>
            </a:pPr>
            <a:endParaRPr lang="en-US" sz="1200" b="1" dirty="0"/>
          </a:p>
          <a:p>
            <a:pPr algn="ctr"/>
            <a:endParaRPr lang="en-US" sz="1200" dirty="0"/>
          </a:p>
        </p:txBody>
      </p:sp>
      <p:sp>
        <p:nvSpPr>
          <p:cNvPr id="38" name="Rectangle 37"/>
          <p:cNvSpPr/>
          <p:nvPr/>
        </p:nvSpPr>
        <p:spPr>
          <a:xfrm>
            <a:off x="4114091" y="52665"/>
            <a:ext cx="6740777" cy="67062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1400" b="1" dirty="0">
              <a:latin typeface="Calibri" charset="0"/>
            </a:endParaRPr>
          </a:p>
          <a:p>
            <a:endParaRPr lang="en-US" sz="1400" b="1" dirty="0">
              <a:latin typeface="Calibri" charset="0"/>
            </a:endParaRPr>
          </a:p>
          <a:p>
            <a:r>
              <a:rPr lang="en-US" sz="1400" b="1" dirty="0">
                <a:latin typeface="Calibri" charset="0"/>
              </a:rPr>
              <a:t>Core Action 3: Provide all students with opportunities to engage in the work of the lesson.	</a:t>
            </a:r>
            <a:br>
              <a:rPr lang="en-US" sz="1400" b="1" dirty="0">
                <a:latin typeface="Calibri" charset="0"/>
              </a:rPr>
            </a:br>
            <a:endParaRPr lang="en-US" sz="1400" b="1" dirty="0">
              <a:latin typeface="Calibri" charset="0"/>
            </a:endParaRPr>
          </a:p>
          <a:p>
            <a:pPr marL="342900" indent="-342900">
              <a:buFont typeface="+mj-lt"/>
              <a:buAutoNum type="alphaUcPeriod"/>
            </a:pPr>
            <a:r>
              <a:rPr lang="en-US" sz="1400" dirty="0">
                <a:latin typeface="Calibri" charset="0"/>
              </a:rPr>
              <a:t>The teacher provides opportunities for productive struggle and perseverance with tasks that meet the standards. </a:t>
            </a:r>
          </a:p>
          <a:p>
            <a:pPr lvl="1">
              <a:buFont typeface="Wingdings" charset="2"/>
              <a:buChar char="§"/>
            </a:pPr>
            <a:r>
              <a:rPr lang="en-US" sz="1400" dirty="0">
                <a:latin typeface="Calibri" charset="0"/>
              </a:rPr>
              <a:t>Wait time is provided</a:t>
            </a:r>
          </a:p>
          <a:p>
            <a:pPr lvl="1">
              <a:buFont typeface="Wingdings" charset="2"/>
              <a:buChar char="§"/>
            </a:pPr>
            <a:r>
              <a:rPr lang="en-US" sz="1400" dirty="0">
                <a:latin typeface="Calibri" charset="0"/>
              </a:rPr>
              <a:t>Tasks are chunked into smallest units possible in order to provide for maximum opportunities for feedback</a:t>
            </a:r>
          </a:p>
          <a:p>
            <a:pPr lvl="1">
              <a:buFont typeface="Wingdings" charset="2"/>
              <a:buChar char="§"/>
            </a:pPr>
            <a:r>
              <a:rPr lang="en-US" sz="1400" dirty="0">
                <a:latin typeface="Calibri" charset="0"/>
              </a:rPr>
              <a:t>During whole group instruction, the teacher utilizes cold calling, life-lines, and no opt-outs to ensure all students have multiple opportunities to engage</a:t>
            </a:r>
          </a:p>
          <a:p>
            <a:pPr lvl="1">
              <a:buFont typeface="Wingdings" charset="2"/>
              <a:buChar char="§"/>
            </a:pPr>
            <a:r>
              <a:rPr lang="en-US" sz="1400" dirty="0">
                <a:latin typeface="Calibri" charset="0"/>
              </a:rPr>
              <a:t>When students are working alone or with a partner, the teacher utilizes “Praise, Prompt, and Leave” to provide feedback </a:t>
            </a:r>
          </a:p>
          <a:p>
            <a:pPr lvl="1">
              <a:buFont typeface="Wingdings" charset="2"/>
              <a:buChar char="§"/>
            </a:pPr>
            <a:r>
              <a:rPr lang="en-US" sz="1400" dirty="0">
                <a:latin typeface="Calibri" charset="0"/>
              </a:rPr>
              <a:t>The teacher utilizes information gained from questioning and circulating among a majority of the students to determine if re-teaching is necessary within each chunk</a:t>
            </a:r>
          </a:p>
          <a:p>
            <a:pPr lvl="1">
              <a:buFont typeface="Wingdings" charset="2"/>
              <a:buChar char="§"/>
            </a:pPr>
            <a:endParaRPr lang="en-US" sz="1400" b="1" dirty="0">
              <a:latin typeface="Calibri" charset="0"/>
            </a:endParaRPr>
          </a:p>
          <a:p>
            <a:pPr lvl="1"/>
            <a:r>
              <a:rPr lang="en-US" sz="1400" b="1" dirty="0">
                <a:latin typeface="Calibri" charset="0"/>
              </a:rPr>
              <a:t>						?</a:t>
            </a:r>
            <a:r>
              <a:rPr lang="en-US" sz="1400" b="1" dirty="0"/>
              <a:t> </a:t>
            </a:r>
            <a:br>
              <a:rPr lang="en-US" sz="1400" b="1" dirty="0"/>
            </a:br>
            <a:endParaRPr lang="en-US" sz="1400" b="1" dirty="0"/>
          </a:p>
          <a:p>
            <a:pPr marL="342900" indent="-342900">
              <a:buFont typeface="+mj-lt"/>
              <a:buAutoNum type="alphaUcPeriod"/>
            </a:pPr>
            <a:r>
              <a:rPr lang="en-US" sz="1400" dirty="0">
                <a:latin typeface="Calibri" charset="0"/>
              </a:rPr>
              <a:t>The teacher expects evidence and precision from students and probes students’ answers accordingly. Students display persistence in providing textual evidence to answers and responses, orally and/or in writing. </a:t>
            </a:r>
          </a:p>
          <a:p>
            <a:pPr lvl="1">
              <a:buFont typeface="Wingdings" charset="2"/>
              <a:buChar char="§"/>
            </a:pPr>
            <a:r>
              <a:rPr lang="en-US" sz="1400" dirty="0">
                <a:latin typeface="Calibri" charset="0"/>
              </a:rPr>
              <a:t>The teacher does not accept “general” statements as evidence, but pushes for clear and specific evidence that adequately backs up a student’s response</a:t>
            </a:r>
          </a:p>
          <a:p>
            <a:pPr lvl="1">
              <a:buFont typeface="Wingdings" charset="2"/>
              <a:buChar char="§"/>
            </a:pPr>
            <a:r>
              <a:rPr lang="en-US" sz="1400" dirty="0">
                <a:latin typeface="Calibri" charset="0"/>
              </a:rPr>
              <a:t>During whole group instruction, the teacher cold calls on students and pushes them for the best evidence possible.</a:t>
            </a:r>
          </a:p>
          <a:p>
            <a:pPr lvl="1">
              <a:buFont typeface="Wingdings" charset="2"/>
              <a:buChar char="§"/>
            </a:pPr>
            <a:r>
              <a:rPr lang="en-US" sz="1400" dirty="0">
                <a:latin typeface="Calibri" charset="0"/>
              </a:rPr>
              <a:t>When students are working alone or with a partner, the teacher utilizes “Praise, Prompt, and Leave” to push students who need re-direction or whose responses need to be more specific</a:t>
            </a:r>
          </a:p>
          <a:p>
            <a:pPr lvl="1">
              <a:buFont typeface="Wingdings" charset="2"/>
              <a:buChar char="§"/>
            </a:pPr>
            <a:r>
              <a:rPr lang="en-US" sz="1400" dirty="0">
                <a:latin typeface="Calibri" charset="0"/>
              </a:rPr>
              <a:t>The teacher utilizes information gained from questioning and circulating among a majority of the students to determine if re-teaching is necessary within each chunk</a:t>
            </a:r>
          </a:p>
          <a:p>
            <a:pPr lvl="1">
              <a:buFont typeface="Wingdings" charset="2"/>
              <a:buChar char="§"/>
            </a:pPr>
            <a:endParaRPr lang="en-US" sz="1400" b="1" dirty="0">
              <a:latin typeface="Calibri" charset="0"/>
            </a:endParaRPr>
          </a:p>
          <a:p>
            <a:pPr lvl="1"/>
            <a:r>
              <a:rPr lang="en-US" sz="1400" b="1" dirty="0">
                <a:latin typeface="Calibri" charset="0"/>
              </a:rPr>
              <a:t>						?</a:t>
            </a:r>
          </a:p>
          <a:p>
            <a:pPr lvl="1">
              <a:buFont typeface="Wingdings" charset="2"/>
              <a:buChar char="§"/>
            </a:pPr>
            <a:endParaRPr lang="en-US" sz="1200" b="1" dirty="0"/>
          </a:p>
          <a:p>
            <a:pPr algn="ctr"/>
            <a:endParaRPr lang="en-US" sz="1200" dirty="0"/>
          </a:p>
        </p:txBody>
      </p:sp>
    </p:spTree>
    <p:extLst>
      <p:ext uri="{BB962C8B-B14F-4D97-AF65-F5344CB8AC3E}">
        <p14:creationId xmlns:p14="http://schemas.microsoft.com/office/powerpoint/2010/main" val="19039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5"/>
                                        </p:tgtEl>
                                        <p:attrNameLst>
                                          <p:attrName>ppt_x</p:attrName>
                                        </p:attrNameLst>
                                      </p:cBhvr>
                                      <p:tavLst>
                                        <p:tav tm="0">
                                          <p:val>
                                            <p:strVal val="ppt_x"/>
                                          </p:val>
                                        </p:tav>
                                        <p:tav tm="100000">
                                          <p:val>
                                            <p:strVal val="ppt_x"/>
                                          </p:val>
                                        </p:tav>
                                      </p:tavLst>
                                    </p:anim>
                                    <p:anim calcmode="lin" valueType="num">
                                      <p:cBhvr additive="base">
                                        <p:cTn id="55" dur="500"/>
                                        <p:tgtEl>
                                          <p:spTgt spid="35"/>
                                        </p:tgtEl>
                                        <p:attrNameLst>
                                          <p:attrName>ppt_y</p:attrName>
                                        </p:attrNameLst>
                                      </p:cBhvr>
                                      <p:tavLst>
                                        <p:tav tm="0">
                                          <p:val>
                                            <p:strVal val="ppt_y"/>
                                          </p:val>
                                        </p:tav>
                                        <p:tav tm="100000">
                                          <p:val>
                                            <p:strVal val="1+ppt_h/2"/>
                                          </p:val>
                                        </p:tav>
                                      </p:tavLst>
                                    </p:anim>
                                    <p:set>
                                      <p:cBhvr>
                                        <p:cTn id="56" dur="1" fill="hold">
                                          <p:stCondLst>
                                            <p:cond delay="499"/>
                                          </p:stCondLst>
                                        </p:cTn>
                                        <p:tgtEl>
                                          <p:spTgt spid="3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1" nodeType="click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8"/>
                                        </p:tgtEl>
                                        <p:attrNameLst>
                                          <p:attrName>ppt_x</p:attrName>
                                        </p:attrNameLst>
                                      </p:cBhvr>
                                      <p:tavLst>
                                        <p:tav tm="0">
                                          <p:val>
                                            <p:strVal val="ppt_x"/>
                                          </p:val>
                                        </p:tav>
                                        <p:tav tm="100000">
                                          <p:val>
                                            <p:strVal val="ppt_x"/>
                                          </p:val>
                                        </p:tav>
                                      </p:tavLst>
                                    </p:anim>
                                    <p:anim calcmode="lin" valueType="num">
                                      <p:cBhvr additive="base">
                                        <p:cTn id="91" dur="500"/>
                                        <p:tgtEl>
                                          <p:spTgt spid="38"/>
                                        </p:tgtEl>
                                        <p:attrNameLst>
                                          <p:attrName>ppt_y</p:attrName>
                                        </p:attrNameLst>
                                      </p:cBhvr>
                                      <p:tavLst>
                                        <p:tav tm="0">
                                          <p:val>
                                            <p:strVal val="ppt_y"/>
                                          </p:val>
                                        </p:tav>
                                        <p:tav tm="100000">
                                          <p:val>
                                            <p:strVal val="1+ppt_h/2"/>
                                          </p:val>
                                        </p:tav>
                                      </p:tavLst>
                                    </p:anim>
                                    <p:set>
                                      <p:cBhvr>
                                        <p:cTn id="92" dur="1" fill="hold">
                                          <p:stCondLst>
                                            <p:cond delay="499"/>
                                          </p:stCondLst>
                                        </p:cTn>
                                        <p:tgtEl>
                                          <p:spTgt spid="3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5" grpId="1" animBg="1"/>
      <p:bldP spid="18" grpId="0" animBg="1"/>
      <p:bldP spid="18" grpId="1" animBg="1"/>
      <p:bldP spid="35" grpId="0" animBg="1"/>
      <p:bldP spid="35" grpId="1" animBg="1"/>
      <p:bldP spid="38" grpId="0" animBg="1"/>
      <p:bldP spid="3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Starter: Recap</a:t>
            </a:r>
          </a:p>
        </p:txBody>
      </p:sp>
      <p:sp>
        <p:nvSpPr>
          <p:cNvPr id="3" name="Content Placeholder 2"/>
          <p:cNvSpPr>
            <a:spLocks noGrp="1"/>
          </p:cNvSpPr>
          <p:nvPr>
            <p:ph sz="half" idx="1"/>
          </p:nvPr>
        </p:nvSpPr>
        <p:spPr/>
        <p:txBody>
          <a:bodyPr/>
          <a:lstStyle/>
          <a:p>
            <a:pPr>
              <a:buFont typeface="Arial" charset="0"/>
              <a:buChar char="•"/>
            </a:pPr>
            <a:endParaRPr lang="en-US" dirty="0"/>
          </a:p>
          <a:p>
            <a:pPr>
              <a:buFont typeface="Arial" charset="0"/>
              <a:buChar char="•"/>
            </a:pPr>
            <a:endParaRPr lang="en-US" sz="2800" dirty="0"/>
          </a:p>
          <a:p>
            <a:pPr>
              <a:buFont typeface="Arial" charset="0"/>
              <a:buChar char="•"/>
            </a:pPr>
            <a:r>
              <a:rPr lang="en-US" sz="2800" dirty="0"/>
              <a:t>Greeting</a:t>
            </a:r>
          </a:p>
          <a:p>
            <a:pPr>
              <a:buFont typeface="Arial" charset="0"/>
              <a:buChar char="•"/>
            </a:pPr>
            <a:r>
              <a:rPr lang="en-US" sz="2800" dirty="0"/>
              <a:t>Focusing Activity</a:t>
            </a:r>
          </a:p>
          <a:p>
            <a:pPr>
              <a:buFont typeface="Arial" charset="0"/>
              <a:buChar char="•"/>
            </a:pPr>
            <a:r>
              <a:rPr lang="en-US" sz="2800" dirty="0"/>
              <a:t>Objectives and Agenda</a:t>
            </a:r>
          </a:p>
        </p:txBody>
      </p:sp>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4901" r="70748"/>
          <a:stretch/>
        </p:blipFill>
        <p:spPr>
          <a:xfrm>
            <a:off x="6126480" y="1979298"/>
            <a:ext cx="2938313" cy="4205066"/>
          </a:xfrm>
          <a:prstGeom prst="rect">
            <a:avLst/>
          </a:prstGeom>
        </p:spPr>
      </p:pic>
    </p:spTree>
    <p:extLst>
      <p:ext uri="{BB962C8B-B14F-4D97-AF65-F5344CB8AC3E}">
        <p14:creationId xmlns:p14="http://schemas.microsoft.com/office/powerpoint/2010/main" val="92510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4325" y="188911"/>
            <a:ext cx="4972050" cy="6553581"/>
          </a:xfrm>
        </p:spPr>
      </p:pic>
      <p:sp>
        <p:nvSpPr>
          <p:cNvPr id="5" name="Down Arrow 4"/>
          <p:cNvSpPr/>
          <p:nvPr/>
        </p:nvSpPr>
        <p:spPr>
          <a:xfrm rot="5400000">
            <a:off x="7369962" y="-1103692"/>
            <a:ext cx="1702611" cy="5155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The “How”: Starter, Engagement, Ending</a:t>
            </a:r>
          </a:p>
        </p:txBody>
      </p:sp>
      <p:sp>
        <p:nvSpPr>
          <p:cNvPr id="6" name="Down Arrow 5"/>
          <p:cNvSpPr/>
          <p:nvPr/>
        </p:nvSpPr>
        <p:spPr>
          <a:xfrm rot="5400000">
            <a:off x="8285561" y="1529953"/>
            <a:ext cx="1985962" cy="5155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Measuring The “What”:</a:t>
            </a:r>
          </a:p>
          <a:p>
            <a:pPr algn="ctr"/>
            <a:r>
              <a:rPr lang="en-US" dirty="0"/>
              <a:t>Core Actions 1, 2, and 3 of the IPG</a:t>
            </a:r>
          </a:p>
        </p:txBody>
      </p:sp>
      <p:cxnSp>
        <p:nvCxnSpPr>
          <p:cNvPr id="8" name="Straight Arrow Connector 7"/>
          <p:cNvCxnSpPr/>
          <p:nvPr/>
        </p:nvCxnSpPr>
        <p:spPr>
          <a:xfrm flipH="1" flipV="1">
            <a:off x="5286376" y="2886076"/>
            <a:ext cx="1237654" cy="1077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286376" y="3886200"/>
            <a:ext cx="1237654" cy="22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221076"/>
            <a:ext cx="4972050" cy="6553581"/>
          </a:xfrm>
          <a:prstGeom prst="rect">
            <a:avLst/>
          </a:prstGeom>
        </p:spPr>
      </p:pic>
      <p:cxnSp>
        <p:nvCxnSpPr>
          <p:cNvPr id="16" name="Straight Arrow Connector 15"/>
          <p:cNvCxnSpPr/>
          <p:nvPr/>
        </p:nvCxnSpPr>
        <p:spPr>
          <a:xfrm flipH="1">
            <a:off x="5286376" y="4300538"/>
            <a:ext cx="1237654" cy="1029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0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10" y="760413"/>
            <a:ext cx="11415727" cy="5470377"/>
          </a:xfrm>
        </p:spPr>
      </p:pic>
      <p:sp>
        <p:nvSpPr>
          <p:cNvPr id="3" name="Rectangle 2"/>
          <p:cNvSpPr/>
          <p:nvPr/>
        </p:nvSpPr>
        <p:spPr>
          <a:xfrm>
            <a:off x="590550" y="1066800"/>
            <a:ext cx="3181350" cy="5029200"/>
          </a:xfrm>
          <a:prstGeom prst="rect">
            <a:avLst/>
          </a:prstGeom>
          <a:solidFill>
            <a:schemeClr val="accent1">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7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Starter: Overview</a:t>
            </a:r>
          </a:p>
        </p:txBody>
      </p:sp>
      <p:sp>
        <p:nvSpPr>
          <p:cNvPr id="3" name="Content Placeholder 2"/>
          <p:cNvSpPr>
            <a:spLocks noGrp="1"/>
          </p:cNvSpPr>
          <p:nvPr>
            <p:ph sz="half" idx="1"/>
          </p:nvPr>
        </p:nvSpPr>
        <p:spPr/>
        <p:txBody>
          <a:bodyPr>
            <a:normAutofit/>
          </a:bodyPr>
          <a:lstStyle/>
          <a:p>
            <a:pPr>
              <a:buFont typeface="Arial" charset="0"/>
              <a:buChar char="•"/>
            </a:pPr>
            <a:endParaRPr lang="en-US" sz="2800" dirty="0"/>
          </a:p>
          <a:p>
            <a:pPr>
              <a:buFont typeface="Arial" charset="0"/>
              <a:buChar char="•"/>
            </a:pPr>
            <a:endParaRPr lang="en-US" sz="2800" dirty="0"/>
          </a:p>
          <a:p>
            <a:pPr>
              <a:buFont typeface="Arial" charset="0"/>
              <a:buChar char="•"/>
            </a:pPr>
            <a:r>
              <a:rPr lang="en-US" sz="2800" dirty="0"/>
              <a:t>Greeting</a:t>
            </a:r>
          </a:p>
          <a:p>
            <a:pPr>
              <a:buFont typeface="Arial" charset="0"/>
              <a:buChar char="•"/>
            </a:pPr>
            <a:r>
              <a:rPr lang="en-US" sz="2800" dirty="0"/>
              <a:t>Focusing Activity</a:t>
            </a:r>
          </a:p>
          <a:p>
            <a:pPr>
              <a:buFont typeface="Arial" charset="0"/>
              <a:buChar char="•"/>
            </a:pPr>
            <a:r>
              <a:rPr lang="en-US" sz="2800" dirty="0"/>
              <a:t>Objectives and Agenda</a:t>
            </a:r>
          </a:p>
        </p:txBody>
      </p:sp>
      <p:pic>
        <p:nvPicPr>
          <p:cNvPr id="5"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4762" r="70841"/>
          <a:stretch/>
        </p:blipFill>
        <p:spPr>
          <a:xfrm>
            <a:off x="6322304" y="1845734"/>
            <a:ext cx="2755436" cy="4214191"/>
          </a:xfrm>
        </p:spPr>
      </p:pic>
    </p:spTree>
    <p:extLst>
      <p:ext uri="{BB962C8B-B14F-4D97-AF65-F5344CB8AC3E}">
        <p14:creationId xmlns:p14="http://schemas.microsoft.com/office/powerpoint/2010/main" val="146437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Greeting</a:t>
            </a:r>
          </a:p>
        </p:txBody>
      </p:sp>
      <p:sp>
        <p:nvSpPr>
          <p:cNvPr id="6" name="Content Placeholder 5"/>
          <p:cNvSpPr>
            <a:spLocks noGrp="1"/>
          </p:cNvSpPr>
          <p:nvPr>
            <p:ph idx="1"/>
          </p:nvPr>
        </p:nvSpPr>
        <p:spPr/>
        <p:txBody>
          <a:bodyPr>
            <a:normAutofit/>
          </a:bodyPr>
          <a:lstStyle/>
          <a:p>
            <a:pPr lvl="1"/>
            <a:r>
              <a:rPr lang="en-US" sz="2800" dirty="0"/>
              <a:t>Teacher greets students as they enter with a smile</a:t>
            </a:r>
          </a:p>
          <a:p>
            <a:pPr lvl="1"/>
            <a:endParaRPr lang="en-US" sz="2800" dirty="0"/>
          </a:p>
          <a:p>
            <a:pPr lvl="1"/>
            <a:endParaRPr lang="en-US" sz="2800" dirty="0"/>
          </a:p>
          <a:p>
            <a:pPr marL="201168" lvl="1" indent="0">
              <a:buNone/>
            </a:pPr>
            <a:r>
              <a:rPr lang="en-US" sz="2800" dirty="0"/>
              <a:t>Why?</a:t>
            </a:r>
          </a:p>
          <a:p>
            <a:pPr lvl="1"/>
            <a:r>
              <a:rPr lang="en-US" sz="2800" dirty="0"/>
              <a:t>Helps to build relationships</a:t>
            </a:r>
          </a:p>
          <a:p>
            <a:pPr lvl="1"/>
            <a:r>
              <a:rPr lang="en-US" sz="2800" dirty="0"/>
              <a:t>Communicates expectations as students enter the room</a:t>
            </a:r>
          </a:p>
          <a:p>
            <a:pPr lvl="1"/>
            <a:r>
              <a:rPr lang="en-US" sz="2800" dirty="0"/>
              <a:t>Identify any problems or difficult situations with individual students</a:t>
            </a:r>
          </a:p>
        </p:txBody>
      </p:sp>
    </p:spTree>
    <p:extLst>
      <p:ext uri="{BB962C8B-B14F-4D97-AF65-F5344CB8AC3E}">
        <p14:creationId xmlns:p14="http://schemas.microsoft.com/office/powerpoint/2010/main" val="87250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Greeting</a:t>
            </a:r>
          </a:p>
        </p:txBody>
      </p:sp>
      <p:sp>
        <p:nvSpPr>
          <p:cNvPr id="3" name="Content Placeholder 2"/>
          <p:cNvSpPr>
            <a:spLocks noGrp="1"/>
          </p:cNvSpPr>
          <p:nvPr>
            <p:ph idx="1"/>
          </p:nvPr>
        </p:nvSpPr>
        <p:spPr/>
        <p:txBody>
          <a:bodyPr/>
          <a:lstStyle/>
          <a:p>
            <a:r>
              <a:rPr lang="en-US" dirty="0"/>
              <a:t>What is your routine for making sure your students are greeted?</a:t>
            </a:r>
          </a:p>
          <a:p>
            <a:endParaRPr lang="en-US" dirty="0"/>
          </a:p>
          <a:p>
            <a:r>
              <a:rPr lang="en-US" dirty="0"/>
              <a:t>What must be done/prepared ahead of time so you are freed up to be able to greet your students?</a:t>
            </a:r>
          </a:p>
          <a:p>
            <a:endParaRPr lang="en-US" dirty="0"/>
          </a:p>
          <a:p>
            <a:r>
              <a:rPr lang="en-US" dirty="0"/>
              <a:t>What are some things that could distract you from greeting your students, and when else could those things be handled?</a:t>
            </a:r>
          </a:p>
        </p:txBody>
      </p:sp>
    </p:spTree>
    <p:extLst>
      <p:ext uri="{BB962C8B-B14F-4D97-AF65-F5344CB8AC3E}">
        <p14:creationId xmlns:p14="http://schemas.microsoft.com/office/powerpoint/2010/main" val="50226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Activity</a:t>
            </a:r>
          </a:p>
        </p:txBody>
      </p:sp>
      <p:sp>
        <p:nvSpPr>
          <p:cNvPr id="3" name="Content Placeholder 2"/>
          <p:cNvSpPr>
            <a:spLocks noGrp="1"/>
          </p:cNvSpPr>
          <p:nvPr>
            <p:ph idx="1"/>
          </p:nvPr>
        </p:nvSpPr>
        <p:spPr/>
        <p:txBody>
          <a:bodyPr>
            <a:normAutofit/>
          </a:bodyPr>
          <a:lstStyle/>
          <a:p>
            <a:pPr lvl="1"/>
            <a:r>
              <a:rPr lang="en-US" sz="2400" dirty="0"/>
              <a:t>Learning begins when students enter the room</a:t>
            </a:r>
          </a:p>
          <a:p>
            <a:pPr lvl="1"/>
            <a:r>
              <a:rPr lang="en-US" sz="2400" dirty="0"/>
              <a:t>A focusing activity (bell-ringer, do now, etc.) is posted or ready for students before they enter</a:t>
            </a:r>
          </a:p>
          <a:p>
            <a:pPr lvl="1"/>
            <a:r>
              <a:rPr lang="en-US" sz="2400" dirty="0"/>
              <a:t>“3 to 5” </a:t>
            </a:r>
          </a:p>
          <a:p>
            <a:pPr lvl="2"/>
            <a:r>
              <a:rPr lang="en-US" sz="1800" dirty="0"/>
              <a:t>3 to 5 questions of increasing complexity answered, or</a:t>
            </a:r>
          </a:p>
          <a:p>
            <a:pPr lvl="2"/>
            <a:r>
              <a:rPr lang="en-US" sz="1800" dirty="0"/>
              <a:t>3 to 5 sentences written</a:t>
            </a:r>
          </a:p>
          <a:p>
            <a:pPr lvl="1"/>
            <a:r>
              <a:rPr lang="en-US" sz="2400" dirty="0"/>
              <a:t>The focusing activity is related to a previous or the current lesson</a:t>
            </a:r>
          </a:p>
          <a:p>
            <a:pPr lvl="1"/>
            <a:r>
              <a:rPr lang="en-US" sz="2400" dirty="0"/>
              <a:t>All students are seated and begin work without direction from the teacher</a:t>
            </a:r>
          </a:p>
          <a:p>
            <a:pPr lvl="1"/>
            <a:r>
              <a:rPr lang="en-US" sz="2400" dirty="0"/>
              <a:t>The focusing activity is reviewed or discussed</a:t>
            </a:r>
          </a:p>
          <a:p>
            <a:pPr lvl="1"/>
            <a:endParaRPr lang="en-US" dirty="0"/>
          </a:p>
        </p:txBody>
      </p:sp>
    </p:spTree>
    <p:extLst>
      <p:ext uri="{BB962C8B-B14F-4D97-AF65-F5344CB8AC3E}">
        <p14:creationId xmlns:p14="http://schemas.microsoft.com/office/powerpoint/2010/main" val="40617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Activity</a:t>
            </a:r>
          </a:p>
        </p:txBody>
      </p:sp>
      <p:sp>
        <p:nvSpPr>
          <p:cNvPr id="3" name="Content Placeholder 2"/>
          <p:cNvSpPr>
            <a:spLocks noGrp="1"/>
          </p:cNvSpPr>
          <p:nvPr>
            <p:ph idx="1"/>
          </p:nvPr>
        </p:nvSpPr>
        <p:spPr/>
        <p:txBody>
          <a:bodyPr>
            <a:normAutofit fontScale="92500"/>
          </a:bodyPr>
          <a:lstStyle/>
          <a:p>
            <a:pPr marL="201168" lvl="1" indent="0">
              <a:buNone/>
            </a:pPr>
            <a:endParaRPr lang="en-US" dirty="0"/>
          </a:p>
          <a:p>
            <a:pPr marL="201168" lvl="1" indent="0">
              <a:buNone/>
            </a:pPr>
            <a:r>
              <a:rPr lang="en-US" sz="2400" dirty="0"/>
              <a:t>Why?</a:t>
            </a:r>
          </a:p>
          <a:p>
            <a:pPr lvl="1"/>
            <a:r>
              <a:rPr lang="en-US" sz="2400" dirty="0"/>
              <a:t>Maximize the use of instructional time (bell-to-bell instruction)</a:t>
            </a:r>
          </a:p>
          <a:p>
            <a:pPr lvl="1"/>
            <a:r>
              <a:rPr lang="en-US" sz="2400" dirty="0"/>
              <a:t>Communicates a sense of urgency</a:t>
            </a:r>
          </a:p>
          <a:p>
            <a:pPr lvl="1"/>
            <a:r>
              <a:rPr lang="en-US" sz="2400" dirty="0"/>
              <a:t>Helps students to transition seamlessly from the hallway and builds positive behaviors and constructive habits by teaching students to transition from “hallway state” to ”learning state”</a:t>
            </a:r>
          </a:p>
          <a:p>
            <a:pPr lvl="1"/>
            <a:r>
              <a:rPr lang="en-US" sz="2400" dirty="0"/>
              <a:t>Reduces variables in a student’s day (students know what is expected of them)</a:t>
            </a:r>
          </a:p>
          <a:p>
            <a:pPr lvl="1"/>
            <a:r>
              <a:rPr lang="en-US" sz="2400" dirty="0"/>
              <a:t>Reduce classroom management issues and enhance relationships by reducing non-positive interactions (“nagging” them to get started) between teachers and students</a:t>
            </a:r>
          </a:p>
          <a:p>
            <a:pPr lvl="1"/>
            <a:endParaRPr lang="en-US" sz="4400" dirty="0"/>
          </a:p>
          <a:p>
            <a:pPr lvl="1"/>
            <a:endParaRPr lang="en-US" dirty="0"/>
          </a:p>
        </p:txBody>
      </p:sp>
    </p:spTree>
    <p:extLst>
      <p:ext uri="{BB962C8B-B14F-4D97-AF65-F5344CB8AC3E}">
        <p14:creationId xmlns:p14="http://schemas.microsoft.com/office/powerpoint/2010/main" val="17021628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MCSS PPT Template (Read-Only)" id="{D838202F-2291-8B4E-ABB4-5B9B9EAE2F50}" vid="{6FEFD479-AAE9-8243-A976-8B58D667D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93E6B0B986F241A113B2D49B958513" ma:contentTypeVersion="8" ma:contentTypeDescription="Create a new document." ma:contentTypeScope="" ma:versionID="590d09424add4a5220ee241bbf6aee9c">
  <xsd:schema xmlns:xsd="http://www.w3.org/2001/XMLSchema" xmlns:xs="http://www.w3.org/2001/XMLSchema" xmlns:p="http://schemas.microsoft.com/office/2006/metadata/properties" xmlns:ns2="d31bbffd-af85-45c8-b87c-c4f740317630" xmlns:ns3="702cb3d8-f2e7-4e96-8ad3-4643299e0366" targetNamespace="http://schemas.microsoft.com/office/2006/metadata/properties" ma:root="true" ma:fieldsID="c67d6c85de7f0667956d5281ff843c26" ns2:_="" ns3:_="">
    <xsd:import namespace="d31bbffd-af85-45c8-b87c-c4f740317630"/>
    <xsd:import namespace="702cb3d8-f2e7-4e96-8ad3-4643299e03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bbffd-af85-45c8-b87c-c4f740317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2cb3d8-f2e7-4e96-8ad3-4643299e0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DDB705-F69D-4894-AE4C-0BA6B5B21665}"/>
</file>

<file path=customXml/itemProps2.xml><?xml version="1.0" encoding="utf-8"?>
<ds:datastoreItem xmlns:ds="http://schemas.openxmlformats.org/officeDocument/2006/customXml" ds:itemID="{71216193-DB6C-4DF2-8E48-8AFC7A3B95AE}"/>
</file>

<file path=customXml/itemProps3.xml><?xml version="1.0" encoding="utf-8"?>
<ds:datastoreItem xmlns:ds="http://schemas.openxmlformats.org/officeDocument/2006/customXml" ds:itemID="{6781CBEF-611B-4B02-A743-50D500687E67}"/>
</file>

<file path=docProps/app.xml><?xml version="1.0" encoding="utf-8"?>
<Properties xmlns="http://schemas.openxmlformats.org/officeDocument/2006/extended-properties" xmlns:vt="http://schemas.openxmlformats.org/officeDocument/2006/docPropsVTypes">
  <Template>JMCSS PPT Template</Template>
  <TotalTime>4710</TotalTime>
  <Words>2075</Words>
  <Application>Microsoft Macintosh PowerPoint</Application>
  <PresentationFormat>Widescreen</PresentationFormat>
  <Paragraphs>306</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Geneva</vt:lpstr>
      <vt:lpstr>Helvetica</vt:lpstr>
      <vt:lpstr>Impact</vt:lpstr>
      <vt:lpstr>Mangal</vt:lpstr>
      <vt:lpstr>Wingdings</vt:lpstr>
      <vt:lpstr>Retrospect</vt:lpstr>
      <vt:lpstr>Instructional Framework: Starter</vt:lpstr>
      <vt:lpstr>Instructional Framework</vt:lpstr>
      <vt:lpstr>PowerPoint Presentation</vt:lpstr>
      <vt:lpstr>PowerPoint Presentation</vt:lpstr>
      <vt:lpstr>Starter: Overview</vt:lpstr>
      <vt:lpstr>Greeting</vt:lpstr>
      <vt:lpstr>Greeting</vt:lpstr>
      <vt:lpstr>Focusing Activity</vt:lpstr>
      <vt:lpstr>Focusing Activity</vt:lpstr>
      <vt:lpstr>Focusing Activity</vt:lpstr>
      <vt:lpstr>Increasing Complexity of Questions</vt:lpstr>
      <vt:lpstr>Focusing Activities in Early Grades</vt:lpstr>
      <vt:lpstr>Morning Work and Focusing Activities in Early Grades</vt:lpstr>
      <vt:lpstr>Morning Work and Focusing Activities in Early Grades</vt:lpstr>
      <vt:lpstr>Examples of Focusing Activities</vt:lpstr>
      <vt:lpstr>Examples of Focusing Activities</vt:lpstr>
      <vt:lpstr>Examples of Focusing Activities</vt:lpstr>
      <vt:lpstr>Examples of Focusing Activities</vt:lpstr>
      <vt:lpstr>Examples of Focusing Activities</vt:lpstr>
      <vt:lpstr>Examples of Focusing Activities</vt:lpstr>
      <vt:lpstr>Objectives and Agenda</vt:lpstr>
      <vt:lpstr>Example of Objectives and Agenda</vt:lpstr>
      <vt:lpstr>Instructional Framework Feedback</vt:lpstr>
      <vt:lpstr>PowerPoint Presentation</vt:lpstr>
      <vt:lpstr>Instructional Framework Feedback</vt:lpstr>
      <vt:lpstr>Instructional Framework Feedback</vt:lpstr>
      <vt:lpstr>Starter: Recap</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Framework: Starter</dc:title>
  <dc:creator>Jared A. Myracle</dc:creator>
  <cp:lastModifiedBy>Ryan M. Kirkbride</cp:lastModifiedBy>
  <cp:revision>40</cp:revision>
  <dcterms:created xsi:type="dcterms:W3CDTF">2018-01-17T17:04:20Z</dcterms:created>
  <dcterms:modified xsi:type="dcterms:W3CDTF">2018-02-26T18:13:42Z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0x010100F093E6B0B986F241A113B2D49B958513</vt:lpwstr>
  </property>
</Properties>
</file>